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5"/>
  </p:notesMasterIdLst>
  <p:handoutMasterIdLst>
    <p:handoutMasterId r:id="rId16"/>
  </p:handoutMasterIdLst>
  <p:sldIdLst>
    <p:sldId id="303" r:id="rId2"/>
    <p:sldId id="707" r:id="rId3"/>
    <p:sldId id="418" r:id="rId4"/>
    <p:sldId id="675" r:id="rId5"/>
    <p:sldId id="676" r:id="rId6"/>
    <p:sldId id="715" r:id="rId7"/>
    <p:sldId id="716" r:id="rId8"/>
    <p:sldId id="700" r:id="rId9"/>
    <p:sldId id="889" r:id="rId10"/>
    <p:sldId id="890" r:id="rId11"/>
    <p:sldId id="892" r:id="rId12"/>
    <p:sldId id="891" r:id="rId13"/>
    <p:sldId id="883" r:id="rId14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1E442"/>
    <a:srgbClr val="72AF2F"/>
    <a:srgbClr val="FFFFCC"/>
    <a:srgbClr val="FFFF99"/>
    <a:srgbClr val="C6D254"/>
    <a:srgbClr val="000000"/>
    <a:srgbClr val="5C88D0"/>
    <a:srgbClr val="2A6EA8"/>
    <a:srgbClr val="B1D254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734" autoAdjust="0"/>
    <p:restoredTop sz="92197" autoAdjust="0"/>
  </p:normalViewPr>
  <p:slideViewPr>
    <p:cSldViewPr snapToGrid="0">
      <p:cViewPr>
        <p:scale>
          <a:sx n="100" d="100"/>
          <a:sy n="100" d="100"/>
        </p:scale>
        <p:origin x="-48" y="-355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413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D:\SA%2384%20Newport\Copy%20of%20maint-vs-non-maint-pre-sa67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D:\SA%2384%20Newport\Copy%20of%20results-67-to-107e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Sheet1!$BJ$15</c:f>
              <c:strCache>
                <c:ptCount val="1"/>
                <c:pt idx="0">
                  <c:v>maintenance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tint val="50000"/>
                    <a:satMod val="300000"/>
                  </a:schemeClr>
                </a:gs>
                <a:gs pos="35000">
                  <a:schemeClr val="accent1">
                    <a:tint val="37000"/>
                    <a:satMod val="300000"/>
                  </a:schemeClr>
                </a:gs>
                <a:gs pos="100000">
                  <a:schemeClr val="accent1">
                    <a:tint val="15000"/>
                    <a:satMod val="350000"/>
                  </a:schemeClr>
                </a:gs>
              </a:gsLst>
              <a:lin ang="16200000" scaled="1"/>
            </a:gradFill>
            <a:ln w="9525" cap="flat" cmpd="sng" algn="ctr">
              <a:solidFill>
                <a:schemeClr val="accent1">
                  <a:shade val="95000"/>
                </a:schemeClr>
              </a:solidFill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Sheet1!$BW$5:$CP$5</c:f>
              <c:strCache>
                <c:ptCount val="20"/>
                <c:pt idx="0">
                  <c:v>#118bis
Jan</c:v>
                </c:pt>
                <c:pt idx="1">
                  <c:v>#119
Feb</c:v>
                </c:pt>
                <c:pt idx="2">
                  <c:v>#120
Mar</c:v>
                </c:pt>
                <c:pt idx="3">
                  <c:v>#121
May</c:v>
                </c:pt>
                <c:pt idx="4">
                  <c:v>#122
Jun</c:v>
                </c:pt>
                <c:pt idx="5">
                  <c:v>#122bis
Aug</c:v>
                </c:pt>
                <c:pt idx="6">
                  <c:v>#123
Oct</c:v>
                </c:pt>
                <c:pt idx="7">
                  <c:v>#124
Nov</c:v>
                </c:pt>
                <c:pt idx="8">
                  <c:v>#125
Jan</c:v>
                </c:pt>
                <c:pt idx="9">
                  <c:v>#126
Feb</c:v>
                </c:pt>
                <c:pt idx="10">
                  <c:v>#127
Apr</c:v>
                </c:pt>
                <c:pt idx="11">
                  <c:v>#127bis
May</c:v>
                </c:pt>
                <c:pt idx="12">
                  <c:v>#128
Jul</c:v>
                </c:pt>
                <c:pt idx="13">
                  <c:v>#128bis
Aug</c:v>
                </c:pt>
                <c:pt idx="14">
                  <c:v>#129
Oct</c:v>
                </c:pt>
                <c:pt idx="15">
                  <c:v>#129bis
Nov</c:v>
                </c:pt>
                <c:pt idx="16">
                  <c:v>#130
Jan</c:v>
                </c:pt>
                <c:pt idx="17">
                  <c:v>#131
Feb</c:v>
                </c:pt>
                <c:pt idx="18">
                  <c:v>#132
Apr</c:v>
                </c:pt>
                <c:pt idx="19">
                  <c:v>#133
May</c:v>
                </c:pt>
              </c:strCache>
            </c:strRef>
          </c:cat>
          <c:val>
            <c:numRef>
              <c:f>Sheet1!$BW$15:$CQ$15</c:f>
              <c:numCache>
                <c:formatCode>General</c:formatCode>
                <c:ptCount val="21"/>
                <c:pt idx="0">
                  <c:v>5</c:v>
                </c:pt>
                <c:pt idx="1">
                  <c:v>6</c:v>
                </c:pt>
                <c:pt idx="2">
                  <c:v>6.7</c:v>
                </c:pt>
                <c:pt idx="3">
                  <c:v>6.5</c:v>
                </c:pt>
                <c:pt idx="4">
                  <c:v>6</c:v>
                </c:pt>
                <c:pt idx="5">
                  <c:v>3.4</c:v>
                </c:pt>
                <c:pt idx="6">
                  <c:v>5</c:v>
                </c:pt>
                <c:pt idx="7">
                  <c:v>3</c:v>
                </c:pt>
                <c:pt idx="8">
                  <c:v>4.5</c:v>
                </c:pt>
                <c:pt idx="9">
                  <c:v>3.8</c:v>
                </c:pt>
                <c:pt idx="10">
                  <c:v>4</c:v>
                </c:pt>
                <c:pt idx="11">
                  <c:v>4</c:v>
                </c:pt>
                <c:pt idx="12" formatCode="0.00">
                  <c:v>1.5</c:v>
                </c:pt>
                <c:pt idx="13" formatCode="0.00">
                  <c:v>1.2</c:v>
                </c:pt>
                <c:pt idx="14" formatCode="0.00">
                  <c:v>3</c:v>
                </c:pt>
                <c:pt idx="15" formatCode="0.00">
                  <c:v>1.5</c:v>
                </c:pt>
                <c:pt idx="16" formatCode="0.00">
                  <c:v>0.9</c:v>
                </c:pt>
                <c:pt idx="17" formatCode="0.00">
                  <c:v>0.9</c:v>
                </c:pt>
                <c:pt idx="18" formatCode="0.00">
                  <c:v>2</c:v>
                </c:pt>
                <c:pt idx="19" formatCode="0.00">
                  <c:v>0.9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5C2-457F-9351-93F3F563E30B}"/>
            </c:ext>
          </c:extLst>
        </c:ser>
        <c:ser>
          <c:idx val="2"/>
          <c:order val="1"/>
          <c:tx>
            <c:strRef>
              <c:f>Sheet1!$BJ$16</c:f>
              <c:strCache>
                <c:ptCount val="1"/>
                <c:pt idx="0">
                  <c:v>R15 5GS / maintenance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tint val="50000"/>
                    <a:satMod val="300000"/>
                  </a:schemeClr>
                </a:gs>
                <a:gs pos="35000">
                  <a:schemeClr val="accent3">
                    <a:tint val="37000"/>
                    <a:satMod val="300000"/>
                  </a:schemeClr>
                </a:gs>
                <a:gs pos="100000">
                  <a:schemeClr val="accent3">
                    <a:tint val="15000"/>
                    <a:satMod val="350000"/>
                  </a:schemeClr>
                </a:gs>
              </a:gsLst>
              <a:lin ang="16200000" scaled="1"/>
            </a:gradFill>
            <a:ln w="9525" cap="flat" cmpd="sng" algn="ctr">
              <a:solidFill>
                <a:schemeClr val="accent3">
                  <a:shade val="95000"/>
                </a:schemeClr>
              </a:solidFill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invertIfNegative val="0"/>
          <c:dPt>
            <c:idx val="8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2-35C2-457F-9351-93F3F563E30B}"/>
              </c:ext>
            </c:extLst>
          </c:dPt>
          <c:dPt>
            <c:idx val="9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4-35C2-457F-9351-93F3F563E30B}"/>
              </c:ext>
            </c:extLst>
          </c:dPt>
          <c:dPt>
            <c:idx val="10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6-35C2-457F-9351-93F3F563E30B}"/>
              </c:ext>
            </c:extLst>
          </c:dPt>
          <c:dPt>
            <c:idx val="11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8-35C2-457F-9351-93F3F563E30B}"/>
              </c:ext>
            </c:extLst>
          </c:dPt>
          <c:dPt>
            <c:idx val="12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A-35C2-457F-9351-93F3F563E30B}"/>
              </c:ext>
            </c:extLst>
          </c:dPt>
          <c:dPt>
            <c:idx val="13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C-35C2-457F-9351-93F3F563E30B}"/>
              </c:ext>
            </c:extLst>
          </c:dPt>
          <c:dPt>
            <c:idx val="14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E-35C2-457F-9351-93F3F563E30B}"/>
              </c:ext>
            </c:extLst>
          </c:dPt>
          <c:dPt>
            <c:idx val="15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0-35C2-457F-9351-93F3F563E30B}"/>
              </c:ext>
            </c:extLst>
          </c:dPt>
          <c:dPt>
            <c:idx val="16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2-35C2-457F-9351-93F3F563E30B}"/>
              </c:ext>
            </c:extLst>
          </c:dPt>
          <c:dPt>
            <c:idx val="17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4-35C2-457F-9351-93F3F563E30B}"/>
              </c:ext>
            </c:extLst>
          </c:dPt>
          <c:dPt>
            <c:idx val="18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6-35C2-457F-9351-93F3F563E30B}"/>
              </c:ext>
            </c:extLst>
          </c:dPt>
          <c:dPt>
            <c:idx val="19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8-35C2-457F-9351-93F3F563E30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Sheet1!$BW$5:$CP$5</c:f>
              <c:strCache>
                <c:ptCount val="20"/>
                <c:pt idx="0">
                  <c:v>#118bis
Jan</c:v>
                </c:pt>
                <c:pt idx="1">
                  <c:v>#119
Feb</c:v>
                </c:pt>
                <c:pt idx="2">
                  <c:v>#120
Mar</c:v>
                </c:pt>
                <c:pt idx="3">
                  <c:v>#121
May</c:v>
                </c:pt>
                <c:pt idx="4">
                  <c:v>#122
Jun</c:v>
                </c:pt>
                <c:pt idx="5">
                  <c:v>#122bis
Aug</c:v>
                </c:pt>
                <c:pt idx="6">
                  <c:v>#123
Oct</c:v>
                </c:pt>
                <c:pt idx="7">
                  <c:v>#124
Nov</c:v>
                </c:pt>
                <c:pt idx="8">
                  <c:v>#125
Jan</c:v>
                </c:pt>
                <c:pt idx="9">
                  <c:v>#126
Feb</c:v>
                </c:pt>
                <c:pt idx="10">
                  <c:v>#127
Apr</c:v>
                </c:pt>
                <c:pt idx="11">
                  <c:v>#127bis
May</c:v>
                </c:pt>
                <c:pt idx="12">
                  <c:v>#128
Jul</c:v>
                </c:pt>
                <c:pt idx="13">
                  <c:v>#128bis
Aug</c:v>
                </c:pt>
                <c:pt idx="14">
                  <c:v>#129
Oct</c:v>
                </c:pt>
                <c:pt idx="15">
                  <c:v>#129bis
Nov</c:v>
                </c:pt>
                <c:pt idx="16">
                  <c:v>#130
Jan</c:v>
                </c:pt>
                <c:pt idx="17">
                  <c:v>#131
Feb</c:v>
                </c:pt>
                <c:pt idx="18">
                  <c:v>#132
Apr</c:v>
                </c:pt>
                <c:pt idx="19">
                  <c:v>#133
May</c:v>
                </c:pt>
              </c:strCache>
            </c:strRef>
          </c:cat>
          <c:val>
            <c:numRef>
              <c:f>Sheet1!$BW$16:$CP$16</c:f>
              <c:numCache>
                <c:formatCode>General</c:formatCode>
                <c:ptCount val="20"/>
                <c:pt idx="0">
                  <c:v>18</c:v>
                </c:pt>
                <c:pt idx="1">
                  <c:v>23</c:v>
                </c:pt>
                <c:pt idx="2">
                  <c:v>24</c:v>
                </c:pt>
                <c:pt idx="3">
                  <c:v>27</c:v>
                </c:pt>
                <c:pt idx="4">
                  <c:v>31</c:v>
                </c:pt>
                <c:pt idx="5">
                  <c:v>32.5</c:v>
                </c:pt>
                <c:pt idx="6">
                  <c:v>36</c:v>
                </c:pt>
                <c:pt idx="7">
                  <c:v>37</c:v>
                </c:pt>
                <c:pt idx="8">
                  <c:v>24</c:v>
                </c:pt>
                <c:pt idx="9">
                  <c:v>25</c:v>
                </c:pt>
                <c:pt idx="10">
                  <c:v>19</c:v>
                </c:pt>
                <c:pt idx="11">
                  <c:v>19</c:v>
                </c:pt>
                <c:pt idx="12" formatCode="0.00">
                  <c:v>15</c:v>
                </c:pt>
                <c:pt idx="13" formatCode="0.00">
                  <c:v>15</c:v>
                </c:pt>
                <c:pt idx="14" formatCode="0.00">
                  <c:v>13.7</c:v>
                </c:pt>
                <c:pt idx="15" formatCode="0.00">
                  <c:v>11.5</c:v>
                </c:pt>
                <c:pt idx="16" formatCode="0.00">
                  <c:v>9</c:v>
                </c:pt>
                <c:pt idx="17" formatCode="0.00">
                  <c:v>9.3000000000000007</c:v>
                </c:pt>
                <c:pt idx="18" formatCode="0.00">
                  <c:v>8.1999999999999993</c:v>
                </c:pt>
                <c:pt idx="19" formatCode="0.00">
                  <c:v>7.2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35C2-457F-9351-93F3F563E30B}"/>
            </c:ext>
          </c:extLst>
        </c:ser>
        <c:ser>
          <c:idx val="3"/>
          <c:order val="2"/>
          <c:tx>
            <c:strRef>
              <c:f>Sheet1!$BJ$13</c:f>
              <c:strCache>
                <c:ptCount val="1"/>
                <c:pt idx="0">
                  <c:v>R15 other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tint val="50000"/>
                    <a:satMod val="300000"/>
                  </a:schemeClr>
                </a:gs>
                <a:gs pos="35000">
                  <a:schemeClr val="accent4">
                    <a:tint val="37000"/>
                    <a:satMod val="300000"/>
                  </a:schemeClr>
                </a:gs>
                <a:gs pos="100000">
                  <a:schemeClr val="accent4">
                    <a:tint val="15000"/>
                    <a:satMod val="350000"/>
                  </a:schemeClr>
                </a:gs>
              </a:gsLst>
              <a:lin ang="16200000" scaled="1"/>
            </a:gradFill>
            <a:ln w="9525" cap="flat" cmpd="sng" algn="ctr">
              <a:solidFill>
                <a:schemeClr val="accent4">
                  <a:shade val="95000"/>
                </a:schemeClr>
              </a:solidFill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Sheet1!$BW$5:$CP$5</c:f>
              <c:strCache>
                <c:ptCount val="20"/>
                <c:pt idx="0">
                  <c:v>#118bis
Jan</c:v>
                </c:pt>
                <c:pt idx="1">
                  <c:v>#119
Feb</c:v>
                </c:pt>
                <c:pt idx="2">
                  <c:v>#120
Mar</c:v>
                </c:pt>
                <c:pt idx="3">
                  <c:v>#121
May</c:v>
                </c:pt>
                <c:pt idx="4">
                  <c:v>#122
Jun</c:v>
                </c:pt>
                <c:pt idx="5">
                  <c:v>#122bis
Aug</c:v>
                </c:pt>
                <c:pt idx="6">
                  <c:v>#123
Oct</c:v>
                </c:pt>
                <c:pt idx="7">
                  <c:v>#124
Nov</c:v>
                </c:pt>
                <c:pt idx="8">
                  <c:v>#125
Jan</c:v>
                </c:pt>
                <c:pt idx="9">
                  <c:v>#126
Feb</c:v>
                </c:pt>
                <c:pt idx="10">
                  <c:v>#127
Apr</c:v>
                </c:pt>
                <c:pt idx="11">
                  <c:v>#127bis
May</c:v>
                </c:pt>
                <c:pt idx="12">
                  <c:v>#128
Jul</c:v>
                </c:pt>
                <c:pt idx="13">
                  <c:v>#128bis
Aug</c:v>
                </c:pt>
                <c:pt idx="14">
                  <c:v>#129
Oct</c:v>
                </c:pt>
                <c:pt idx="15">
                  <c:v>#129bis
Nov</c:v>
                </c:pt>
                <c:pt idx="16">
                  <c:v>#130
Jan</c:v>
                </c:pt>
                <c:pt idx="17">
                  <c:v>#131
Feb</c:v>
                </c:pt>
                <c:pt idx="18">
                  <c:v>#132
Apr</c:v>
                </c:pt>
                <c:pt idx="19">
                  <c:v>#133
May</c:v>
                </c:pt>
              </c:strCache>
            </c:strRef>
          </c:cat>
          <c:val>
            <c:numRef>
              <c:f>Sheet1!$BW$13:$CF$13</c:f>
              <c:numCache>
                <c:formatCode>General</c:formatCode>
                <c:ptCount val="10"/>
                <c:pt idx="0">
                  <c:v>2.5</c:v>
                </c:pt>
                <c:pt idx="1">
                  <c:v>8.5</c:v>
                </c:pt>
                <c:pt idx="2">
                  <c:v>12.3</c:v>
                </c:pt>
                <c:pt idx="3">
                  <c:v>11.5</c:v>
                </c:pt>
                <c:pt idx="4">
                  <c:v>8.3000000000000007</c:v>
                </c:pt>
                <c:pt idx="5">
                  <c:v>6.3</c:v>
                </c:pt>
                <c:pt idx="6">
                  <c:v>4</c:v>
                </c:pt>
                <c:pt idx="7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A-35C2-457F-9351-93F3F563E30B}"/>
            </c:ext>
          </c:extLst>
        </c:ser>
        <c:ser>
          <c:idx val="5"/>
          <c:order val="3"/>
          <c:tx>
            <c:strRef>
              <c:f>Sheet1!$BJ$17</c:f>
              <c:strCache>
                <c:ptCount val="1"/>
                <c:pt idx="0">
                  <c:v>R16 work</c:v>
                </c:pt>
              </c:strCache>
            </c:strRef>
          </c:tx>
          <c:spPr>
            <a:gradFill rotWithShape="1">
              <a:gsLst>
                <a:gs pos="0">
                  <a:schemeClr val="accent6">
                    <a:tint val="50000"/>
                    <a:satMod val="300000"/>
                  </a:schemeClr>
                </a:gs>
                <a:gs pos="35000">
                  <a:schemeClr val="accent6">
                    <a:tint val="37000"/>
                    <a:satMod val="300000"/>
                  </a:schemeClr>
                </a:gs>
                <a:gs pos="100000">
                  <a:schemeClr val="accent6">
                    <a:tint val="15000"/>
                    <a:satMod val="350000"/>
                  </a:schemeClr>
                </a:gs>
              </a:gsLst>
              <a:lin ang="16200000" scaled="1"/>
            </a:gradFill>
            <a:ln w="9525" cap="flat" cmpd="sng" algn="ctr">
              <a:solidFill>
                <a:schemeClr val="accent6">
                  <a:shade val="95000"/>
                </a:schemeClr>
              </a:solidFill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Sheet1!$BW$5:$CP$5</c:f>
              <c:strCache>
                <c:ptCount val="20"/>
                <c:pt idx="0">
                  <c:v>#118bis
Jan</c:v>
                </c:pt>
                <c:pt idx="1">
                  <c:v>#119
Feb</c:v>
                </c:pt>
                <c:pt idx="2">
                  <c:v>#120
Mar</c:v>
                </c:pt>
                <c:pt idx="3">
                  <c:v>#121
May</c:v>
                </c:pt>
                <c:pt idx="4">
                  <c:v>#122
Jun</c:v>
                </c:pt>
                <c:pt idx="5">
                  <c:v>#122bis
Aug</c:v>
                </c:pt>
                <c:pt idx="6">
                  <c:v>#123
Oct</c:v>
                </c:pt>
                <c:pt idx="7">
                  <c:v>#124
Nov</c:v>
                </c:pt>
                <c:pt idx="8">
                  <c:v>#125
Jan</c:v>
                </c:pt>
                <c:pt idx="9">
                  <c:v>#126
Feb</c:v>
                </c:pt>
                <c:pt idx="10">
                  <c:v>#127
Apr</c:v>
                </c:pt>
                <c:pt idx="11">
                  <c:v>#127bis
May</c:v>
                </c:pt>
                <c:pt idx="12">
                  <c:v>#128
Jul</c:v>
                </c:pt>
                <c:pt idx="13">
                  <c:v>#128bis
Aug</c:v>
                </c:pt>
                <c:pt idx="14">
                  <c:v>#129
Oct</c:v>
                </c:pt>
                <c:pt idx="15">
                  <c:v>#129bis
Nov</c:v>
                </c:pt>
                <c:pt idx="16">
                  <c:v>#130
Jan</c:v>
                </c:pt>
                <c:pt idx="17">
                  <c:v>#131
Feb</c:v>
                </c:pt>
                <c:pt idx="18">
                  <c:v>#132
Apr</c:v>
                </c:pt>
                <c:pt idx="19">
                  <c:v>#133
May</c:v>
                </c:pt>
              </c:strCache>
            </c:strRef>
          </c:cat>
          <c:val>
            <c:numRef>
              <c:f>Sheet1!$BW$17:$CP$17</c:f>
              <c:numCache>
                <c:formatCode>General</c:formatCode>
                <c:ptCount val="20"/>
                <c:pt idx="5">
                  <c:v>3.7</c:v>
                </c:pt>
                <c:pt idx="8">
                  <c:v>13.5</c:v>
                </c:pt>
                <c:pt idx="9">
                  <c:v>12</c:v>
                </c:pt>
                <c:pt idx="10">
                  <c:v>19.5</c:v>
                </c:pt>
                <c:pt idx="11">
                  <c:v>20</c:v>
                </c:pt>
                <c:pt idx="12" formatCode="0.00">
                  <c:v>26.4</c:v>
                </c:pt>
                <c:pt idx="13" formatCode="0.00">
                  <c:v>28.6</c:v>
                </c:pt>
                <c:pt idx="14" formatCode="0.00">
                  <c:v>31.2</c:v>
                </c:pt>
                <c:pt idx="15" formatCode="0.00">
                  <c:v>34.9</c:v>
                </c:pt>
                <c:pt idx="16" formatCode="0.00">
                  <c:v>34.9</c:v>
                </c:pt>
                <c:pt idx="17" formatCode="0.00">
                  <c:v>34.4</c:v>
                </c:pt>
                <c:pt idx="18" formatCode="0.00">
                  <c:v>35.299999999999997</c:v>
                </c:pt>
                <c:pt idx="19" formatCode="0.00">
                  <c:v>37.700000000000003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B-35C2-457F-9351-93F3F563E30B}"/>
            </c:ext>
          </c:extLst>
        </c:ser>
        <c:ser>
          <c:idx val="1"/>
          <c:order val="4"/>
          <c:tx>
            <c:strRef>
              <c:f>Sheet1!$BJ$14</c:f>
              <c:strCache>
                <c:ptCount val="1"/>
                <c:pt idx="0">
                  <c:v>R15 exceptions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tint val="50000"/>
                    <a:satMod val="300000"/>
                  </a:schemeClr>
                </a:gs>
                <a:gs pos="35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tint val="15000"/>
                    <a:satMod val="350000"/>
                  </a:schemeClr>
                </a:gs>
              </a:gsLst>
              <a:lin ang="16200000" scaled="1"/>
            </a:gradFill>
            <a:ln w="9525" cap="flat" cmpd="sng" algn="ctr">
              <a:solidFill>
                <a:schemeClr val="accent2">
                  <a:shade val="95000"/>
                </a:schemeClr>
              </a:solidFill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Sheet1!$BW$5:$CP$5</c:f>
              <c:strCache>
                <c:ptCount val="20"/>
                <c:pt idx="0">
                  <c:v>#118bis
Jan</c:v>
                </c:pt>
                <c:pt idx="1">
                  <c:v>#119
Feb</c:v>
                </c:pt>
                <c:pt idx="2">
                  <c:v>#120
Mar</c:v>
                </c:pt>
                <c:pt idx="3">
                  <c:v>#121
May</c:v>
                </c:pt>
                <c:pt idx="4">
                  <c:v>#122
Jun</c:v>
                </c:pt>
                <c:pt idx="5">
                  <c:v>#122bis
Aug</c:v>
                </c:pt>
                <c:pt idx="6">
                  <c:v>#123
Oct</c:v>
                </c:pt>
                <c:pt idx="7">
                  <c:v>#124
Nov</c:v>
                </c:pt>
                <c:pt idx="8">
                  <c:v>#125
Jan</c:v>
                </c:pt>
                <c:pt idx="9">
                  <c:v>#126
Feb</c:v>
                </c:pt>
                <c:pt idx="10">
                  <c:v>#127
Apr</c:v>
                </c:pt>
                <c:pt idx="11">
                  <c:v>#127bis
May</c:v>
                </c:pt>
                <c:pt idx="12">
                  <c:v>#128
Jul</c:v>
                </c:pt>
                <c:pt idx="13">
                  <c:v>#128bis
Aug</c:v>
                </c:pt>
                <c:pt idx="14">
                  <c:v>#129
Oct</c:v>
                </c:pt>
                <c:pt idx="15">
                  <c:v>#129bis
Nov</c:v>
                </c:pt>
                <c:pt idx="16">
                  <c:v>#130
Jan</c:v>
                </c:pt>
                <c:pt idx="17">
                  <c:v>#131
Feb</c:v>
                </c:pt>
                <c:pt idx="18">
                  <c:v>#132
Apr</c:v>
                </c:pt>
                <c:pt idx="19">
                  <c:v>#133
May</c:v>
                </c:pt>
              </c:strCache>
            </c:strRef>
          </c:cat>
          <c:val>
            <c:numRef>
              <c:f>Sheet1!$BW$14:$CH$14</c:f>
              <c:numCache>
                <c:formatCode>General</c:formatCode>
                <c:ptCount val="12"/>
                <c:pt idx="8">
                  <c:v>1</c:v>
                </c:pt>
                <c:pt idx="9">
                  <c:v>1.3</c:v>
                </c:pt>
                <c:pt idx="10">
                  <c:v>1</c:v>
                </c:pt>
                <c:pt idx="11">
                  <c:v>0.2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C-35C2-457F-9351-93F3F563E30B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329613200"/>
        <c:axId val="329613760"/>
      </c:barChart>
      <c:catAx>
        <c:axId val="32961320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9613760"/>
        <c:crosses val="autoZero"/>
        <c:auto val="1"/>
        <c:lblAlgn val="ctr"/>
        <c:lblOffset val="100"/>
        <c:noMultiLvlLbl val="0"/>
      </c:catAx>
      <c:valAx>
        <c:axId val="3296137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96132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5.442954318783795E-2"/>
          <c:y val="7.0921194296368284E-2"/>
          <c:w val="0.9071833983783999"/>
          <c:h val="8.061647231829366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2.5268768009503399E-2"/>
          <c:y val="1.4707759912680954E-2"/>
          <c:w val="0.97440901538683811"/>
          <c:h val="0.95210574583348628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#approved/endorsed/merged (total)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cat>
            <c:strRef>
              <c:f>Sheet1!$R$1:$BZ$1</c:f>
              <c:strCache>
                <c:ptCount val="61"/>
                <c:pt idx="0">
                  <c:v>83</c:v>
                </c:pt>
                <c:pt idx="1">
                  <c:v>84</c:v>
                </c:pt>
                <c:pt idx="2">
                  <c:v>85</c:v>
                </c:pt>
                <c:pt idx="3">
                  <c:v>86</c:v>
                </c:pt>
                <c:pt idx="4">
                  <c:v>87</c:v>
                </c:pt>
                <c:pt idx="5">
                  <c:v>88</c:v>
                </c:pt>
                <c:pt idx="6">
                  <c:v>89</c:v>
                </c:pt>
                <c:pt idx="7">
                  <c:v>90</c:v>
                </c:pt>
                <c:pt idx="8">
                  <c:v>91</c:v>
                </c:pt>
                <c:pt idx="9">
                  <c:v>92</c:v>
                </c:pt>
                <c:pt idx="10">
                  <c:v>93</c:v>
                </c:pt>
                <c:pt idx="11">
                  <c:v>94</c:v>
                </c:pt>
                <c:pt idx="12">
                  <c:v>95</c:v>
                </c:pt>
                <c:pt idx="13">
                  <c:v>96</c:v>
                </c:pt>
                <c:pt idx="14">
                  <c:v>97</c:v>
                </c:pt>
                <c:pt idx="15">
                  <c:v>98</c:v>
                </c:pt>
                <c:pt idx="16">
                  <c:v>99</c:v>
                </c:pt>
                <c:pt idx="17">
                  <c:v>100</c:v>
                </c:pt>
                <c:pt idx="18">
                  <c:v>101</c:v>
                </c:pt>
                <c:pt idx="19">
                  <c:v>101b</c:v>
                </c:pt>
                <c:pt idx="20">
                  <c:v>102</c:v>
                </c:pt>
                <c:pt idx="21">
                  <c:v>103</c:v>
                </c:pt>
                <c:pt idx="22">
                  <c:v>104</c:v>
                </c:pt>
                <c:pt idx="23">
                  <c:v>105</c:v>
                </c:pt>
                <c:pt idx="24">
                  <c:v>106</c:v>
                </c:pt>
                <c:pt idx="25">
                  <c:v>107+E</c:v>
                </c:pt>
                <c:pt idx="26">
                  <c:v>108</c:v>
                </c:pt>
                <c:pt idx="27">
                  <c:v>109</c:v>
                </c:pt>
                <c:pt idx="28">
                  <c:v>110</c:v>
                </c:pt>
                <c:pt idx="29">
                  <c:v>110AH</c:v>
                </c:pt>
                <c:pt idx="30">
                  <c:v>111</c:v>
                </c:pt>
                <c:pt idx="31">
                  <c:v>112</c:v>
                </c:pt>
                <c:pt idx="32">
                  <c:v>113</c:v>
                </c:pt>
                <c:pt idx="33">
                  <c:v>113AH</c:v>
                </c:pt>
                <c:pt idx="34">
                  <c:v>114</c:v>
                </c:pt>
                <c:pt idx="35">
                  <c:v>115</c:v>
                </c:pt>
                <c:pt idx="36">
                  <c:v>116</c:v>
                </c:pt>
                <c:pt idx="37">
                  <c:v>116bis</c:v>
                </c:pt>
                <c:pt idx="38">
                  <c:v>117</c:v>
                </c:pt>
                <c:pt idx="39">
                  <c:v>118</c:v>
                </c:pt>
                <c:pt idx="40">
                  <c:v>118bis</c:v>
                </c:pt>
                <c:pt idx="41">
                  <c:v>119</c:v>
                </c:pt>
                <c:pt idx="42">
                  <c:v>120</c:v>
                </c:pt>
                <c:pt idx="43">
                  <c:v>121</c:v>
                </c:pt>
                <c:pt idx="44">
                  <c:v>122</c:v>
                </c:pt>
                <c:pt idx="45">
                  <c:v>122bis</c:v>
                </c:pt>
                <c:pt idx="46">
                  <c:v>122e</c:v>
                </c:pt>
                <c:pt idx="47">
                  <c:v>123</c:v>
                </c:pt>
                <c:pt idx="48">
                  <c:v>124</c:v>
                </c:pt>
                <c:pt idx="49">
                  <c:v>125</c:v>
                </c:pt>
                <c:pt idx="50">
                  <c:v>126</c:v>
                </c:pt>
                <c:pt idx="51">
                  <c:v>127</c:v>
                </c:pt>
                <c:pt idx="52">
                  <c:v>127bis</c:v>
                </c:pt>
                <c:pt idx="53">
                  <c:v>128</c:v>
                </c:pt>
                <c:pt idx="54">
                  <c:v>128bis</c:v>
                </c:pt>
                <c:pt idx="55">
                  <c:v>129</c:v>
                </c:pt>
                <c:pt idx="56">
                  <c:v>129bis</c:v>
                </c:pt>
                <c:pt idx="57">
                  <c:v>130</c:v>
                </c:pt>
                <c:pt idx="58">
                  <c:v>131</c:v>
                </c:pt>
                <c:pt idx="59">
                  <c:v>132</c:v>
                </c:pt>
                <c:pt idx="60">
                  <c:v>133</c:v>
                </c:pt>
              </c:strCache>
            </c:strRef>
          </c:cat>
          <c:val>
            <c:numRef>
              <c:f>Sheet1!$R$2:$BZ$2</c:f>
              <c:numCache>
                <c:formatCode>0</c:formatCode>
                <c:ptCount val="61"/>
                <c:pt idx="0">
                  <c:v>210</c:v>
                </c:pt>
                <c:pt idx="1">
                  <c:v>209</c:v>
                </c:pt>
                <c:pt idx="2">
                  <c:v>154</c:v>
                </c:pt>
                <c:pt idx="3">
                  <c:v>207</c:v>
                </c:pt>
                <c:pt idx="4">
                  <c:v>192</c:v>
                </c:pt>
                <c:pt idx="5">
                  <c:v>148</c:v>
                </c:pt>
                <c:pt idx="6">
                  <c:v>166</c:v>
                </c:pt>
                <c:pt idx="7">
                  <c:v>140</c:v>
                </c:pt>
                <c:pt idx="8">
                  <c:v>144</c:v>
                </c:pt>
                <c:pt idx="9">
                  <c:v>108</c:v>
                </c:pt>
                <c:pt idx="10">
                  <c:v>117</c:v>
                </c:pt>
                <c:pt idx="11">
                  <c:v>115</c:v>
                </c:pt>
                <c:pt idx="12">
                  <c:v>134</c:v>
                </c:pt>
                <c:pt idx="13" formatCode="General">
                  <c:v>147</c:v>
                </c:pt>
                <c:pt idx="14" formatCode="General">
                  <c:v>170</c:v>
                </c:pt>
                <c:pt idx="15">
                  <c:v>168</c:v>
                </c:pt>
                <c:pt idx="16">
                  <c:v>165</c:v>
                </c:pt>
                <c:pt idx="17">
                  <c:v>134</c:v>
                </c:pt>
                <c:pt idx="18">
                  <c:v>123</c:v>
                </c:pt>
                <c:pt idx="19">
                  <c:v>56</c:v>
                </c:pt>
                <c:pt idx="20">
                  <c:v>145</c:v>
                </c:pt>
                <c:pt idx="21">
                  <c:v>150</c:v>
                </c:pt>
                <c:pt idx="22">
                  <c:v>130</c:v>
                </c:pt>
                <c:pt idx="23">
                  <c:v>212</c:v>
                </c:pt>
                <c:pt idx="24">
                  <c:v>198</c:v>
                </c:pt>
                <c:pt idx="25">
                  <c:v>162</c:v>
                </c:pt>
                <c:pt idx="26">
                  <c:v>162</c:v>
                </c:pt>
                <c:pt idx="27">
                  <c:v>168</c:v>
                </c:pt>
                <c:pt idx="28">
                  <c:v>161</c:v>
                </c:pt>
                <c:pt idx="29">
                  <c:v>61</c:v>
                </c:pt>
                <c:pt idx="30">
                  <c:v>151</c:v>
                </c:pt>
                <c:pt idx="31">
                  <c:v>175</c:v>
                </c:pt>
                <c:pt idx="32">
                  <c:v>180</c:v>
                </c:pt>
                <c:pt idx="33">
                  <c:v>87</c:v>
                </c:pt>
                <c:pt idx="34">
                  <c:v>86</c:v>
                </c:pt>
                <c:pt idx="35">
                  <c:v>224</c:v>
                </c:pt>
                <c:pt idx="36">
                  <c:v>278</c:v>
                </c:pt>
                <c:pt idx="37">
                  <c:v>317</c:v>
                </c:pt>
                <c:pt idx="38">
                  <c:v>158</c:v>
                </c:pt>
                <c:pt idx="39">
                  <c:v>210</c:v>
                </c:pt>
                <c:pt idx="40" formatCode="General">
                  <c:v>151</c:v>
                </c:pt>
                <c:pt idx="41" formatCode="General">
                  <c:v>224</c:v>
                </c:pt>
                <c:pt idx="42" formatCode="General">
                  <c:v>269</c:v>
                </c:pt>
                <c:pt idx="43" formatCode="General">
                  <c:v>264</c:v>
                </c:pt>
                <c:pt idx="44" formatCode="General">
                  <c:v>311</c:v>
                </c:pt>
                <c:pt idx="45" formatCode="General">
                  <c:v>368</c:v>
                </c:pt>
                <c:pt idx="46" formatCode="General">
                  <c:v>67</c:v>
                </c:pt>
                <c:pt idx="47" formatCode="General">
                  <c:v>414</c:v>
                </c:pt>
                <c:pt idx="48" formatCode="General">
                  <c:v>467</c:v>
                </c:pt>
                <c:pt idx="49" formatCode="General">
                  <c:v>399</c:v>
                </c:pt>
                <c:pt idx="50" formatCode="General">
                  <c:v>516</c:v>
                </c:pt>
                <c:pt idx="51" formatCode="General">
                  <c:v>483</c:v>
                </c:pt>
                <c:pt idx="52" formatCode="General">
                  <c:v>434</c:v>
                </c:pt>
                <c:pt idx="53" formatCode="General">
                  <c:v>364</c:v>
                </c:pt>
                <c:pt idx="54" formatCode="General">
                  <c:v>423</c:v>
                </c:pt>
                <c:pt idx="55" formatCode="General">
                  <c:v>427</c:v>
                </c:pt>
                <c:pt idx="56" formatCode="General">
                  <c:v>503</c:v>
                </c:pt>
                <c:pt idx="57" formatCode="General">
                  <c:v>407</c:v>
                </c:pt>
                <c:pt idx="58" formatCode="General">
                  <c:v>432</c:v>
                </c:pt>
                <c:pt idx="59" formatCode="General">
                  <c:v>417</c:v>
                </c:pt>
                <c:pt idx="60" formatCode="General">
                  <c:v>561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077-4701-8DA7-4B697A7F1E74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#not handled, postponed</c:v>
                </c:pt>
              </c:strCache>
            </c:strRef>
          </c:tx>
          <c:spPr>
            <a:solidFill>
              <a:srgbClr val="FFFF00"/>
            </a:solidFill>
            <a:ln>
              <a:solidFill>
                <a:srgbClr val="FFFF00"/>
              </a:solidFill>
            </a:ln>
          </c:spPr>
          <c:invertIfNegative val="0"/>
          <c:cat>
            <c:strRef>
              <c:f>Sheet1!$R$1:$BZ$1</c:f>
              <c:strCache>
                <c:ptCount val="61"/>
                <c:pt idx="0">
                  <c:v>83</c:v>
                </c:pt>
                <c:pt idx="1">
                  <c:v>84</c:v>
                </c:pt>
                <c:pt idx="2">
                  <c:v>85</c:v>
                </c:pt>
                <c:pt idx="3">
                  <c:v>86</c:v>
                </c:pt>
                <c:pt idx="4">
                  <c:v>87</c:v>
                </c:pt>
                <c:pt idx="5">
                  <c:v>88</c:v>
                </c:pt>
                <c:pt idx="6">
                  <c:v>89</c:v>
                </c:pt>
                <c:pt idx="7">
                  <c:v>90</c:v>
                </c:pt>
                <c:pt idx="8">
                  <c:v>91</c:v>
                </c:pt>
                <c:pt idx="9">
                  <c:v>92</c:v>
                </c:pt>
                <c:pt idx="10">
                  <c:v>93</c:v>
                </c:pt>
                <c:pt idx="11">
                  <c:v>94</c:v>
                </c:pt>
                <c:pt idx="12">
                  <c:v>95</c:v>
                </c:pt>
                <c:pt idx="13">
                  <c:v>96</c:v>
                </c:pt>
                <c:pt idx="14">
                  <c:v>97</c:v>
                </c:pt>
                <c:pt idx="15">
                  <c:v>98</c:v>
                </c:pt>
                <c:pt idx="16">
                  <c:v>99</c:v>
                </c:pt>
                <c:pt idx="17">
                  <c:v>100</c:v>
                </c:pt>
                <c:pt idx="18">
                  <c:v>101</c:v>
                </c:pt>
                <c:pt idx="19">
                  <c:v>101b</c:v>
                </c:pt>
                <c:pt idx="20">
                  <c:v>102</c:v>
                </c:pt>
                <c:pt idx="21">
                  <c:v>103</c:v>
                </c:pt>
                <c:pt idx="22">
                  <c:v>104</c:v>
                </c:pt>
                <c:pt idx="23">
                  <c:v>105</c:v>
                </c:pt>
                <c:pt idx="24">
                  <c:v>106</c:v>
                </c:pt>
                <c:pt idx="25">
                  <c:v>107+E</c:v>
                </c:pt>
                <c:pt idx="26">
                  <c:v>108</c:v>
                </c:pt>
                <c:pt idx="27">
                  <c:v>109</c:v>
                </c:pt>
                <c:pt idx="28">
                  <c:v>110</c:v>
                </c:pt>
                <c:pt idx="29">
                  <c:v>110AH</c:v>
                </c:pt>
                <c:pt idx="30">
                  <c:v>111</c:v>
                </c:pt>
                <c:pt idx="31">
                  <c:v>112</c:v>
                </c:pt>
                <c:pt idx="32">
                  <c:v>113</c:v>
                </c:pt>
                <c:pt idx="33">
                  <c:v>113AH</c:v>
                </c:pt>
                <c:pt idx="34">
                  <c:v>114</c:v>
                </c:pt>
                <c:pt idx="35">
                  <c:v>115</c:v>
                </c:pt>
                <c:pt idx="36">
                  <c:v>116</c:v>
                </c:pt>
                <c:pt idx="37">
                  <c:v>116bis</c:v>
                </c:pt>
                <c:pt idx="38">
                  <c:v>117</c:v>
                </c:pt>
                <c:pt idx="39">
                  <c:v>118</c:v>
                </c:pt>
                <c:pt idx="40">
                  <c:v>118bis</c:v>
                </c:pt>
                <c:pt idx="41">
                  <c:v>119</c:v>
                </c:pt>
                <c:pt idx="42">
                  <c:v>120</c:v>
                </c:pt>
                <c:pt idx="43">
                  <c:v>121</c:v>
                </c:pt>
                <c:pt idx="44">
                  <c:v>122</c:v>
                </c:pt>
                <c:pt idx="45">
                  <c:v>122bis</c:v>
                </c:pt>
                <c:pt idx="46">
                  <c:v>122e</c:v>
                </c:pt>
                <c:pt idx="47">
                  <c:v>123</c:v>
                </c:pt>
                <c:pt idx="48">
                  <c:v>124</c:v>
                </c:pt>
                <c:pt idx="49">
                  <c:v>125</c:v>
                </c:pt>
                <c:pt idx="50">
                  <c:v>126</c:v>
                </c:pt>
                <c:pt idx="51">
                  <c:v>127</c:v>
                </c:pt>
                <c:pt idx="52">
                  <c:v>127bis</c:v>
                </c:pt>
                <c:pt idx="53">
                  <c:v>128</c:v>
                </c:pt>
                <c:pt idx="54">
                  <c:v>128bis</c:v>
                </c:pt>
                <c:pt idx="55">
                  <c:v>129</c:v>
                </c:pt>
                <c:pt idx="56">
                  <c:v>129bis</c:v>
                </c:pt>
                <c:pt idx="57">
                  <c:v>130</c:v>
                </c:pt>
                <c:pt idx="58">
                  <c:v>131</c:v>
                </c:pt>
                <c:pt idx="59">
                  <c:v>132</c:v>
                </c:pt>
                <c:pt idx="60">
                  <c:v>133</c:v>
                </c:pt>
              </c:strCache>
            </c:strRef>
          </c:cat>
          <c:val>
            <c:numRef>
              <c:f>Sheet1!$R$3:$BZ$3</c:f>
              <c:numCache>
                <c:formatCode>0</c:formatCode>
                <c:ptCount val="61"/>
                <c:pt idx="0">
                  <c:v>199</c:v>
                </c:pt>
                <c:pt idx="1">
                  <c:v>170</c:v>
                </c:pt>
                <c:pt idx="2">
                  <c:v>90</c:v>
                </c:pt>
                <c:pt idx="3">
                  <c:v>98</c:v>
                </c:pt>
                <c:pt idx="4">
                  <c:v>101</c:v>
                </c:pt>
                <c:pt idx="5">
                  <c:v>140</c:v>
                </c:pt>
                <c:pt idx="6">
                  <c:v>97</c:v>
                </c:pt>
                <c:pt idx="7">
                  <c:v>132</c:v>
                </c:pt>
                <c:pt idx="8">
                  <c:v>151</c:v>
                </c:pt>
                <c:pt idx="9">
                  <c:v>77</c:v>
                </c:pt>
                <c:pt idx="10">
                  <c:v>149</c:v>
                </c:pt>
                <c:pt idx="11">
                  <c:v>91</c:v>
                </c:pt>
                <c:pt idx="12">
                  <c:v>138</c:v>
                </c:pt>
                <c:pt idx="13">
                  <c:v>144</c:v>
                </c:pt>
                <c:pt idx="14">
                  <c:v>124</c:v>
                </c:pt>
                <c:pt idx="15">
                  <c:v>101</c:v>
                </c:pt>
                <c:pt idx="16">
                  <c:v>131</c:v>
                </c:pt>
                <c:pt idx="17">
                  <c:v>117</c:v>
                </c:pt>
                <c:pt idx="18">
                  <c:v>23</c:v>
                </c:pt>
                <c:pt idx="19">
                  <c:v>3</c:v>
                </c:pt>
                <c:pt idx="20">
                  <c:v>49</c:v>
                </c:pt>
                <c:pt idx="21">
                  <c:v>63</c:v>
                </c:pt>
                <c:pt idx="22">
                  <c:v>72</c:v>
                </c:pt>
                <c:pt idx="23">
                  <c:v>70</c:v>
                </c:pt>
                <c:pt idx="24">
                  <c:v>66</c:v>
                </c:pt>
                <c:pt idx="25">
                  <c:v>73</c:v>
                </c:pt>
                <c:pt idx="26">
                  <c:v>74</c:v>
                </c:pt>
                <c:pt idx="27">
                  <c:v>65</c:v>
                </c:pt>
                <c:pt idx="28">
                  <c:v>27</c:v>
                </c:pt>
                <c:pt idx="29">
                  <c:v>34</c:v>
                </c:pt>
                <c:pt idx="30">
                  <c:v>145</c:v>
                </c:pt>
                <c:pt idx="31">
                  <c:v>112</c:v>
                </c:pt>
                <c:pt idx="32">
                  <c:v>120</c:v>
                </c:pt>
                <c:pt idx="33">
                  <c:v>35</c:v>
                </c:pt>
                <c:pt idx="34">
                  <c:v>120</c:v>
                </c:pt>
                <c:pt idx="35">
                  <c:v>90</c:v>
                </c:pt>
                <c:pt idx="36">
                  <c:v>53</c:v>
                </c:pt>
                <c:pt idx="37">
                  <c:v>52</c:v>
                </c:pt>
                <c:pt idx="38">
                  <c:v>166</c:v>
                </c:pt>
                <c:pt idx="39">
                  <c:v>108</c:v>
                </c:pt>
                <c:pt idx="40" formatCode="General">
                  <c:v>122</c:v>
                </c:pt>
                <c:pt idx="41" formatCode="General">
                  <c:v>178</c:v>
                </c:pt>
                <c:pt idx="42" formatCode="General">
                  <c:v>254</c:v>
                </c:pt>
                <c:pt idx="43" formatCode="General">
                  <c:v>254</c:v>
                </c:pt>
                <c:pt idx="44" formatCode="General">
                  <c:v>188</c:v>
                </c:pt>
                <c:pt idx="45" formatCode="General">
                  <c:v>200</c:v>
                </c:pt>
                <c:pt idx="46" formatCode="General">
                  <c:v>2</c:v>
                </c:pt>
                <c:pt idx="47" formatCode="General">
                  <c:v>148</c:v>
                </c:pt>
                <c:pt idx="48" formatCode="General">
                  <c:v>85</c:v>
                </c:pt>
                <c:pt idx="49" formatCode="General">
                  <c:v>176</c:v>
                </c:pt>
                <c:pt idx="50" formatCode="General">
                  <c:v>154</c:v>
                </c:pt>
                <c:pt idx="51" formatCode="General">
                  <c:v>186</c:v>
                </c:pt>
                <c:pt idx="52" formatCode="General">
                  <c:v>189</c:v>
                </c:pt>
                <c:pt idx="53" formatCode="General">
                  <c:v>170</c:v>
                </c:pt>
                <c:pt idx="54" formatCode="General">
                  <c:v>185</c:v>
                </c:pt>
                <c:pt idx="55" formatCode="General">
                  <c:v>188</c:v>
                </c:pt>
                <c:pt idx="56" formatCode="General">
                  <c:v>160</c:v>
                </c:pt>
                <c:pt idx="57" formatCode="General">
                  <c:v>133</c:v>
                </c:pt>
                <c:pt idx="58" formatCode="General">
                  <c:v>193</c:v>
                </c:pt>
                <c:pt idx="59" formatCode="General">
                  <c:v>274</c:v>
                </c:pt>
                <c:pt idx="60" formatCode="General">
                  <c:v>154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077-4701-8DA7-4B697A7F1E74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#noted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</c:spPr>
          <c:invertIfNegative val="0"/>
          <c:cat>
            <c:strRef>
              <c:f>Sheet1!$R$1:$BZ$1</c:f>
              <c:strCache>
                <c:ptCount val="61"/>
                <c:pt idx="0">
                  <c:v>83</c:v>
                </c:pt>
                <c:pt idx="1">
                  <c:v>84</c:v>
                </c:pt>
                <c:pt idx="2">
                  <c:v>85</c:v>
                </c:pt>
                <c:pt idx="3">
                  <c:v>86</c:v>
                </c:pt>
                <c:pt idx="4">
                  <c:v>87</c:v>
                </c:pt>
                <c:pt idx="5">
                  <c:v>88</c:v>
                </c:pt>
                <c:pt idx="6">
                  <c:v>89</c:v>
                </c:pt>
                <c:pt idx="7">
                  <c:v>90</c:v>
                </c:pt>
                <c:pt idx="8">
                  <c:v>91</c:v>
                </c:pt>
                <c:pt idx="9">
                  <c:v>92</c:v>
                </c:pt>
                <c:pt idx="10">
                  <c:v>93</c:v>
                </c:pt>
                <c:pt idx="11">
                  <c:v>94</c:v>
                </c:pt>
                <c:pt idx="12">
                  <c:v>95</c:v>
                </c:pt>
                <c:pt idx="13">
                  <c:v>96</c:v>
                </c:pt>
                <c:pt idx="14">
                  <c:v>97</c:v>
                </c:pt>
                <c:pt idx="15">
                  <c:v>98</c:v>
                </c:pt>
                <c:pt idx="16">
                  <c:v>99</c:v>
                </c:pt>
                <c:pt idx="17">
                  <c:v>100</c:v>
                </c:pt>
                <c:pt idx="18">
                  <c:v>101</c:v>
                </c:pt>
                <c:pt idx="19">
                  <c:v>101b</c:v>
                </c:pt>
                <c:pt idx="20">
                  <c:v>102</c:v>
                </c:pt>
                <c:pt idx="21">
                  <c:v>103</c:v>
                </c:pt>
                <c:pt idx="22">
                  <c:v>104</c:v>
                </c:pt>
                <c:pt idx="23">
                  <c:v>105</c:v>
                </c:pt>
                <c:pt idx="24">
                  <c:v>106</c:v>
                </c:pt>
                <c:pt idx="25">
                  <c:v>107+E</c:v>
                </c:pt>
                <c:pt idx="26">
                  <c:v>108</c:v>
                </c:pt>
                <c:pt idx="27">
                  <c:v>109</c:v>
                </c:pt>
                <c:pt idx="28">
                  <c:v>110</c:v>
                </c:pt>
                <c:pt idx="29">
                  <c:v>110AH</c:v>
                </c:pt>
                <c:pt idx="30">
                  <c:v>111</c:v>
                </c:pt>
                <c:pt idx="31">
                  <c:v>112</c:v>
                </c:pt>
                <c:pt idx="32">
                  <c:v>113</c:v>
                </c:pt>
                <c:pt idx="33">
                  <c:v>113AH</c:v>
                </c:pt>
                <c:pt idx="34">
                  <c:v>114</c:v>
                </c:pt>
                <c:pt idx="35">
                  <c:v>115</c:v>
                </c:pt>
                <c:pt idx="36">
                  <c:v>116</c:v>
                </c:pt>
                <c:pt idx="37">
                  <c:v>116bis</c:v>
                </c:pt>
                <c:pt idx="38">
                  <c:v>117</c:v>
                </c:pt>
                <c:pt idx="39">
                  <c:v>118</c:v>
                </c:pt>
                <c:pt idx="40">
                  <c:v>118bis</c:v>
                </c:pt>
                <c:pt idx="41">
                  <c:v>119</c:v>
                </c:pt>
                <c:pt idx="42">
                  <c:v>120</c:v>
                </c:pt>
                <c:pt idx="43">
                  <c:v>121</c:v>
                </c:pt>
                <c:pt idx="44">
                  <c:v>122</c:v>
                </c:pt>
                <c:pt idx="45">
                  <c:v>122bis</c:v>
                </c:pt>
                <c:pt idx="46">
                  <c:v>122e</c:v>
                </c:pt>
                <c:pt idx="47">
                  <c:v>123</c:v>
                </c:pt>
                <c:pt idx="48">
                  <c:v>124</c:v>
                </c:pt>
                <c:pt idx="49">
                  <c:v>125</c:v>
                </c:pt>
                <c:pt idx="50">
                  <c:v>126</c:v>
                </c:pt>
                <c:pt idx="51">
                  <c:v>127</c:v>
                </c:pt>
                <c:pt idx="52">
                  <c:v>127bis</c:v>
                </c:pt>
                <c:pt idx="53">
                  <c:v>128</c:v>
                </c:pt>
                <c:pt idx="54">
                  <c:v>128bis</c:v>
                </c:pt>
                <c:pt idx="55">
                  <c:v>129</c:v>
                </c:pt>
                <c:pt idx="56">
                  <c:v>129bis</c:v>
                </c:pt>
                <c:pt idx="57">
                  <c:v>130</c:v>
                </c:pt>
                <c:pt idx="58">
                  <c:v>131</c:v>
                </c:pt>
                <c:pt idx="59">
                  <c:v>132</c:v>
                </c:pt>
                <c:pt idx="60">
                  <c:v>133</c:v>
                </c:pt>
              </c:strCache>
            </c:strRef>
          </c:cat>
          <c:val>
            <c:numRef>
              <c:f>Sheet1!$R$4:$BZ$4</c:f>
              <c:numCache>
                <c:formatCode>0</c:formatCode>
                <c:ptCount val="61"/>
                <c:pt idx="0">
                  <c:v>170</c:v>
                </c:pt>
                <c:pt idx="1">
                  <c:v>150</c:v>
                </c:pt>
                <c:pt idx="2">
                  <c:v>135</c:v>
                </c:pt>
                <c:pt idx="3">
                  <c:v>165</c:v>
                </c:pt>
                <c:pt idx="4">
                  <c:v>185</c:v>
                </c:pt>
                <c:pt idx="5">
                  <c:v>179</c:v>
                </c:pt>
                <c:pt idx="6">
                  <c:v>137</c:v>
                </c:pt>
                <c:pt idx="7">
                  <c:v>157</c:v>
                </c:pt>
                <c:pt idx="8">
                  <c:v>137</c:v>
                </c:pt>
                <c:pt idx="9">
                  <c:v>120</c:v>
                </c:pt>
                <c:pt idx="10">
                  <c:v>139</c:v>
                </c:pt>
                <c:pt idx="11">
                  <c:v>155</c:v>
                </c:pt>
                <c:pt idx="12">
                  <c:v>131</c:v>
                </c:pt>
                <c:pt idx="13">
                  <c:v>123</c:v>
                </c:pt>
                <c:pt idx="14">
                  <c:v>121</c:v>
                </c:pt>
                <c:pt idx="15">
                  <c:v>110</c:v>
                </c:pt>
                <c:pt idx="16">
                  <c:v>165</c:v>
                </c:pt>
                <c:pt idx="17">
                  <c:v>172</c:v>
                </c:pt>
                <c:pt idx="18">
                  <c:v>141</c:v>
                </c:pt>
                <c:pt idx="19">
                  <c:v>62</c:v>
                </c:pt>
                <c:pt idx="20">
                  <c:v>95</c:v>
                </c:pt>
                <c:pt idx="21">
                  <c:v>137</c:v>
                </c:pt>
                <c:pt idx="22">
                  <c:v>143</c:v>
                </c:pt>
                <c:pt idx="23">
                  <c:v>143</c:v>
                </c:pt>
                <c:pt idx="24">
                  <c:v>143</c:v>
                </c:pt>
                <c:pt idx="25">
                  <c:v>141</c:v>
                </c:pt>
                <c:pt idx="26">
                  <c:v>120</c:v>
                </c:pt>
                <c:pt idx="27">
                  <c:v>77</c:v>
                </c:pt>
                <c:pt idx="28">
                  <c:v>65</c:v>
                </c:pt>
                <c:pt idx="29">
                  <c:v>38</c:v>
                </c:pt>
                <c:pt idx="30">
                  <c:v>103</c:v>
                </c:pt>
                <c:pt idx="31">
                  <c:v>78</c:v>
                </c:pt>
                <c:pt idx="32">
                  <c:v>124</c:v>
                </c:pt>
                <c:pt idx="33">
                  <c:v>43</c:v>
                </c:pt>
                <c:pt idx="34">
                  <c:v>112</c:v>
                </c:pt>
                <c:pt idx="35">
                  <c:v>137</c:v>
                </c:pt>
                <c:pt idx="36">
                  <c:v>119</c:v>
                </c:pt>
                <c:pt idx="37">
                  <c:v>131</c:v>
                </c:pt>
                <c:pt idx="38">
                  <c:v>70</c:v>
                </c:pt>
                <c:pt idx="39">
                  <c:v>97</c:v>
                </c:pt>
                <c:pt idx="40" formatCode="General">
                  <c:v>95</c:v>
                </c:pt>
                <c:pt idx="41" formatCode="General">
                  <c:v>101</c:v>
                </c:pt>
                <c:pt idx="42" formatCode="General">
                  <c:v>138</c:v>
                </c:pt>
                <c:pt idx="43" formatCode="General">
                  <c:v>142</c:v>
                </c:pt>
                <c:pt idx="44" formatCode="General">
                  <c:v>119</c:v>
                </c:pt>
                <c:pt idx="45" formatCode="General">
                  <c:v>109</c:v>
                </c:pt>
                <c:pt idx="46" formatCode="General">
                  <c:v>7</c:v>
                </c:pt>
                <c:pt idx="47" formatCode="General">
                  <c:v>163</c:v>
                </c:pt>
                <c:pt idx="48" formatCode="General">
                  <c:v>137</c:v>
                </c:pt>
                <c:pt idx="49" formatCode="General">
                  <c:v>142</c:v>
                </c:pt>
                <c:pt idx="50" formatCode="General">
                  <c:v>137</c:v>
                </c:pt>
                <c:pt idx="51" formatCode="General">
                  <c:v>132</c:v>
                </c:pt>
                <c:pt idx="52" formatCode="General">
                  <c:v>183</c:v>
                </c:pt>
                <c:pt idx="53" formatCode="General">
                  <c:v>113</c:v>
                </c:pt>
                <c:pt idx="54" formatCode="General">
                  <c:v>90</c:v>
                </c:pt>
                <c:pt idx="55" formatCode="General">
                  <c:v>132</c:v>
                </c:pt>
                <c:pt idx="56" formatCode="General">
                  <c:v>158</c:v>
                </c:pt>
                <c:pt idx="57" formatCode="General">
                  <c:v>124</c:v>
                </c:pt>
                <c:pt idx="58" formatCode="General">
                  <c:v>138</c:v>
                </c:pt>
                <c:pt idx="59" formatCode="General">
                  <c:v>216</c:v>
                </c:pt>
                <c:pt idx="60" formatCode="General">
                  <c:v>198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077-4701-8DA7-4B697A7F1E7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262356480"/>
        <c:axId val="262357040"/>
      </c:barChart>
      <c:catAx>
        <c:axId val="2623564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5400000" vert="horz"/>
          <a:lstStyle/>
          <a:p>
            <a:pPr>
              <a:defRPr sz="18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en-US"/>
          </a:p>
        </c:txPr>
        <c:crossAx val="262357040"/>
        <c:crosses val="autoZero"/>
        <c:auto val="1"/>
        <c:lblAlgn val="ctr"/>
        <c:lblOffset val="100"/>
        <c:noMultiLvlLbl val="0"/>
      </c:catAx>
      <c:valAx>
        <c:axId val="262357040"/>
        <c:scaling>
          <c:orientation val="minMax"/>
        </c:scaling>
        <c:delete val="0"/>
        <c:axPos val="l"/>
        <c:majorGridlines/>
        <c:numFmt formatCode="0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24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en-US"/>
          </a:p>
        </c:txPr>
        <c:crossAx val="26235648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13150173691677761"/>
          <c:y val="6.8056317364659391E-2"/>
          <c:w val="0.69091037977467507"/>
          <c:h val="0.17349772053316609"/>
        </c:manualLayout>
      </c:layout>
      <c:overlay val="0"/>
      <c:txPr>
        <a:bodyPr/>
        <a:lstStyle/>
        <a:p>
          <a:pPr>
            <a:defRPr sz="1440" b="0" i="0" u="none" strike="noStrike" baseline="0">
              <a:solidFill>
                <a:srgbClr val="000000"/>
              </a:solidFill>
              <a:latin typeface="Calibri"/>
              <a:ea typeface="Calibri"/>
              <a:cs typeface="Calibri"/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24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en-US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01">
  <cs:axisTitle>
    <cs:lnRef idx="0"/>
    <cs:fillRef idx="0"/>
    <cs:effectRef idx="0"/>
    <cs:fontRef idx="minor">
      <a:schemeClr val="tx1">
        <a:lumMod val="50000"/>
        <a:lumOff val="50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158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4"/>
  <cs:dataPointWirefram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400" kern="1200" cap="none" spc="20" baseline="0"/>
  </cs:title>
  <cs:trendlin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6/26/2019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6/26/2019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theme" Target="../theme/them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1075646" y="6376873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075646" y="6514817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33" spc="400" dirty="0">
                <a:solidFill>
                  <a:schemeClr val="bg1"/>
                </a:solidFill>
              </a:rPr>
              <a:t> 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S2-1907150, SA2#134,</a:t>
            </a:r>
            <a:r>
              <a:rPr lang="en-GB" sz="1100" b="1" spc="300" baseline="0" dirty="0">
                <a:ea typeface="+mn-ea"/>
                <a:cs typeface="Arial" panose="020B0604020202020204" pitchFamily="34" charset="0"/>
              </a:rPr>
              <a:t> Sapporo, Japan, 24 – 28 June 2019</a:t>
            </a:r>
            <a:endParaRPr lang="en-GB" sz="1100" b="1" spc="300" dirty="0"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>
                <a:solidFill>
                  <a:schemeClr val="bg1"/>
                </a:solidFill>
              </a:rPr>
              <a:t>© 3GPP 2012</a:t>
            </a:r>
            <a:endParaRPr lang="en-GB" altLang="en-US" sz="1333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2019</a:t>
            </a:r>
          </a:p>
        </p:txBody>
      </p:sp>
      <p:pic>
        <p:nvPicPr>
          <p:cNvPr id="11" name="Picture 13" descr="green2.jpg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1467" y="6423704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 userDrawn="1"/>
        </p:nvSpPr>
        <p:spPr bwMode="auto">
          <a:xfrm>
            <a:off x="11157629" y="6330667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 dirty="0"/>
          </a:p>
          <a:p>
            <a:pPr>
              <a:defRPr/>
            </a:pPr>
            <a:endParaRPr lang="en-GB" altLang="en-US" sz="1333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7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74758" y="2820444"/>
            <a:ext cx="8014632" cy="146843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800" dirty="0"/>
            </a:br>
            <a:r>
              <a:rPr lang="en-GB" altLang="zh-CN" sz="4800" b="1" dirty="0"/>
              <a:t>SA2 Work Planning </a:t>
            </a:r>
            <a:br>
              <a:rPr lang="en-GB" altLang="zh-CN" sz="4800" b="1" dirty="0"/>
            </a:br>
            <a:r>
              <a:rPr lang="en-GB" altLang="zh-CN" sz="4800" b="1" dirty="0"/>
              <a:t>Proposals</a:t>
            </a:r>
            <a:br>
              <a:rPr lang="en-GB" sz="4800" b="1" i="1" dirty="0"/>
            </a:b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054990" y="4523069"/>
            <a:ext cx="85344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667" b="1" dirty="0"/>
            </a:br>
            <a:r>
              <a:rPr lang="en-GB" sz="2400" b="1" dirty="0">
                <a:latin typeface="Arial" charset="0"/>
              </a:rPr>
              <a:t>Puneet Jain</a:t>
            </a:r>
          </a:p>
          <a:p>
            <a:pPr>
              <a:lnSpc>
                <a:spcPct val="80000"/>
              </a:lnSpc>
            </a:pPr>
            <a:r>
              <a:rPr lang="en-GB" sz="2400" b="1" dirty="0">
                <a:latin typeface="Arial" charset="0"/>
              </a:rPr>
              <a:t>SA2 Chairman, Intel</a:t>
            </a:r>
          </a:p>
          <a:p>
            <a:pPr>
              <a:lnSpc>
                <a:spcPct val="80000"/>
              </a:lnSpc>
              <a:defRPr/>
            </a:pPr>
            <a:endParaRPr lang="en-US" altLang="en-US" sz="2667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667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1"/>
          </p:nvPr>
        </p:nvSpPr>
        <p:spPr>
          <a:xfrm>
            <a:off x="593414" y="1466062"/>
            <a:ext cx="11005172" cy="4503987"/>
          </a:xfrm>
        </p:spPr>
        <p:txBody>
          <a:bodyPr>
            <a:normAutofit/>
          </a:bodyPr>
          <a:lstStyle/>
          <a:p>
            <a:r>
              <a:rPr lang="en-GB" sz="2800" b="1" u="sng" dirty="0"/>
              <a:t>Work task/Granular TU estimates for bigger Rel-17 study items</a:t>
            </a:r>
          </a:p>
          <a:p>
            <a:pPr lvl="1"/>
            <a:r>
              <a:rPr lang="en-GB" sz="2300" dirty="0"/>
              <a:t>Bigger Rel-17 study items needs to be broken in works task for better scheduling and down-scoping (if needed). </a:t>
            </a:r>
          </a:p>
          <a:p>
            <a:pPr lvl="1"/>
            <a:r>
              <a:rPr lang="en-GB" sz="2300" b="1" u="sng" dirty="0"/>
              <a:t>Proposal</a:t>
            </a:r>
            <a:r>
              <a:rPr lang="en-GB" sz="2300" dirty="0"/>
              <a:t>: Post SA2#134 start 1 week email discussion on big Rel-17 study items (e.g. 5GMBS, FS_5G_Prose, 5G_enh_EC, FS_UUI5, FS_5WWC_enh) to breakdown objectives into work tasks with granular TU estimates per work task. Rapporteurs to moderate the email discussion.</a:t>
            </a:r>
          </a:p>
          <a:p>
            <a:endParaRPr lang="en-GB" sz="2800" dirty="0"/>
          </a:p>
          <a:p>
            <a:r>
              <a:rPr lang="en-GB" sz="2800" b="1" dirty="0">
                <a:solidFill>
                  <a:srgbClr val="FF0000"/>
                </a:solidFill>
              </a:rPr>
              <a:t>Proposal </a:t>
            </a:r>
            <a:r>
              <a:rPr lang="en-GB" sz="2800" b="1" u="sng" dirty="0">
                <a:solidFill>
                  <a:srgbClr val="FF0000"/>
                </a:solidFill>
              </a:rPr>
              <a:t>Endorsed</a:t>
            </a:r>
            <a:r>
              <a:rPr lang="en-GB" sz="2800" dirty="0">
                <a:solidFill>
                  <a:srgbClr val="FF0000"/>
                </a:solidFill>
              </a:rPr>
              <a:t>. </a:t>
            </a:r>
          </a:p>
          <a:p>
            <a:pPr marL="609600" lvl="1" indent="0">
              <a:buNone/>
            </a:pPr>
            <a:endParaRPr lang="en-GB" sz="2400" dirty="0"/>
          </a:p>
          <a:p>
            <a:pPr marL="609600" lvl="1" indent="0">
              <a:buNone/>
            </a:pPr>
            <a:endParaRPr lang="en-GB" sz="2400" dirty="0"/>
          </a:p>
          <a:p>
            <a:pPr lvl="1"/>
            <a:endParaRPr lang="en-GB" sz="1600" dirty="0"/>
          </a:p>
          <a:p>
            <a:endParaRPr lang="en-GB" sz="1867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41195" y="256675"/>
            <a:ext cx="9866432" cy="550016"/>
          </a:xfrm>
        </p:spPr>
        <p:txBody>
          <a:bodyPr/>
          <a:lstStyle/>
          <a:p>
            <a:r>
              <a:rPr lang="en-GB" sz="4400" dirty="0"/>
              <a:t>Rel-17 Work Planning Considerations</a:t>
            </a:r>
            <a:endParaRPr lang="en-US" sz="4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0B7D6025-75AC-4E77-BBF3-EEC50D0FA14C}" type="slidenum">
              <a:rPr lang="de-DE" smtClean="0">
                <a:solidFill>
                  <a:srgbClr val="FFFFFF"/>
                </a:solidFill>
              </a:rPr>
              <a:pPr/>
              <a:t>10</a:t>
            </a:fld>
            <a:endParaRPr lang="de-DE" dirty="0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>
                <a:solidFill>
                  <a:srgbClr val="FFFFFF"/>
                </a:solidFill>
              </a:rPr>
              <a:t>INTEL CONFIDENTIAL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163605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1"/>
          </p:nvPr>
        </p:nvSpPr>
        <p:spPr>
          <a:xfrm>
            <a:off x="593414" y="1466062"/>
            <a:ext cx="11005172" cy="4503987"/>
          </a:xfrm>
        </p:spPr>
        <p:txBody>
          <a:bodyPr>
            <a:normAutofit lnSpcReduction="10000"/>
          </a:bodyPr>
          <a:lstStyle/>
          <a:p>
            <a:r>
              <a:rPr lang="en-GB" sz="2800" b="1" u="sng" dirty="0"/>
              <a:t>Parallel Streams</a:t>
            </a:r>
          </a:p>
          <a:p>
            <a:pPr lvl="1"/>
            <a:r>
              <a:rPr lang="en-GB" sz="2300" dirty="0"/>
              <a:t>Scheduling topics in 3 parallel streams is becoming an issue. </a:t>
            </a:r>
            <a:r>
              <a:rPr lang="en-US" sz="2300" dirty="0"/>
              <a:t>Scheduling constraints makes it difficult to schedule items in parallel, even for companies with big delegation there are conflicts</a:t>
            </a:r>
            <a:r>
              <a:rPr lang="en-GB" sz="2300" dirty="0"/>
              <a:t>. </a:t>
            </a:r>
          </a:p>
          <a:p>
            <a:pPr lvl="1"/>
            <a:r>
              <a:rPr lang="en-GB" sz="2300" b="1" dirty="0"/>
              <a:t>Option#1</a:t>
            </a:r>
            <a:r>
              <a:rPr lang="en-GB" sz="2300" dirty="0"/>
              <a:t>: Go to 2 parallel streams. </a:t>
            </a:r>
            <a:r>
              <a:rPr lang="en-GB" sz="2300" dirty="0">
                <a:solidFill>
                  <a:srgbClr val="FF0000"/>
                </a:solidFill>
              </a:rPr>
              <a:t>32 TU</a:t>
            </a:r>
          </a:p>
          <a:p>
            <a:pPr lvl="1"/>
            <a:r>
              <a:rPr lang="en-GB" sz="2300" b="1" dirty="0"/>
              <a:t>Option#2</a:t>
            </a:r>
            <a:r>
              <a:rPr lang="en-GB" sz="2300" dirty="0"/>
              <a:t>: Keep 3 parallel stream but Companies should arrange delegation according to the agenda. Not other way round. </a:t>
            </a:r>
            <a:r>
              <a:rPr lang="en-GB" sz="2300" dirty="0">
                <a:solidFill>
                  <a:srgbClr val="FF0000"/>
                </a:solidFill>
              </a:rPr>
              <a:t>42 TU</a:t>
            </a:r>
            <a:r>
              <a:rPr lang="en-GB" sz="2300" dirty="0"/>
              <a:t> </a:t>
            </a:r>
          </a:p>
          <a:p>
            <a:pPr lvl="1"/>
            <a:r>
              <a:rPr lang="en-GB" sz="2300" b="1" dirty="0"/>
              <a:t>Option#3</a:t>
            </a:r>
            <a:r>
              <a:rPr lang="en-GB" sz="2300" dirty="0"/>
              <a:t>: Keep 3 parallel stream (but some session with 2 parallel stream). Companies should arrange delegation according to the agenda. Not other way round. </a:t>
            </a:r>
            <a:r>
              <a:rPr lang="en-GB" sz="2300" dirty="0">
                <a:solidFill>
                  <a:srgbClr val="FF0000"/>
                </a:solidFill>
              </a:rPr>
              <a:t>38 TU</a:t>
            </a:r>
            <a:r>
              <a:rPr lang="en-GB" sz="2300" dirty="0"/>
              <a:t> </a:t>
            </a:r>
          </a:p>
          <a:p>
            <a:pPr marL="609600" lvl="1" indent="0">
              <a:buNone/>
            </a:pPr>
            <a:endParaRPr lang="en-GB" sz="2300" dirty="0"/>
          </a:p>
          <a:p>
            <a:r>
              <a:rPr lang="en-GB" sz="2800" b="1" dirty="0">
                <a:solidFill>
                  <a:srgbClr val="FF0000"/>
                </a:solidFill>
              </a:rPr>
              <a:t>Option#3 </a:t>
            </a:r>
            <a:r>
              <a:rPr lang="en-GB" sz="2800" b="1" u="sng" dirty="0">
                <a:solidFill>
                  <a:srgbClr val="FF0000"/>
                </a:solidFill>
              </a:rPr>
              <a:t>Endorsed</a:t>
            </a:r>
            <a:r>
              <a:rPr lang="en-GB" sz="2800" dirty="0">
                <a:solidFill>
                  <a:srgbClr val="FF0000"/>
                </a:solidFill>
              </a:rPr>
              <a:t>. </a:t>
            </a:r>
          </a:p>
          <a:p>
            <a:pPr marL="609600" lvl="1" indent="0">
              <a:buNone/>
            </a:pPr>
            <a:endParaRPr lang="en-GB" sz="2400" dirty="0"/>
          </a:p>
          <a:p>
            <a:pPr marL="609600" lvl="1" indent="0">
              <a:buNone/>
            </a:pPr>
            <a:endParaRPr lang="en-GB" sz="2400" dirty="0"/>
          </a:p>
          <a:p>
            <a:pPr lvl="1"/>
            <a:endParaRPr lang="en-GB" sz="1600" dirty="0"/>
          </a:p>
          <a:p>
            <a:endParaRPr lang="en-GB" sz="1867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41195" y="256675"/>
            <a:ext cx="9866432" cy="550016"/>
          </a:xfrm>
        </p:spPr>
        <p:txBody>
          <a:bodyPr/>
          <a:lstStyle/>
          <a:p>
            <a:r>
              <a:rPr lang="en-GB" sz="4400" dirty="0"/>
              <a:t>Rel-17 Work Planning Considerations</a:t>
            </a:r>
            <a:endParaRPr lang="en-US" sz="4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0B7D6025-75AC-4E77-BBF3-EEC50D0FA14C}" type="slidenum">
              <a:rPr lang="de-DE" smtClean="0">
                <a:solidFill>
                  <a:srgbClr val="FFFFFF"/>
                </a:solidFill>
              </a:rPr>
              <a:pPr/>
              <a:t>11</a:t>
            </a:fld>
            <a:endParaRPr lang="de-DE" dirty="0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>
                <a:solidFill>
                  <a:srgbClr val="FFFFFF"/>
                </a:solidFill>
              </a:rPr>
              <a:t>INTEL CONFIDENTIAL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1437665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1"/>
          </p:nvPr>
        </p:nvSpPr>
        <p:spPr>
          <a:xfrm>
            <a:off x="593414" y="1466062"/>
            <a:ext cx="11005172" cy="4503987"/>
          </a:xfrm>
        </p:spPr>
        <p:txBody>
          <a:bodyPr>
            <a:normAutofit/>
          </a:bodyPr>
          <a:lstStyle/>
          <a:p>
            <a:r>
              <a:rPr lang="en-GB" sz="2800" b="1" u="sng" dirty="0"/>
              <a:t>Buffer in the schedule</a:t>
            </a:r>
            <a:endParaRPr lang="en-GB" sz="2800" dirty="0"/>
          </a:p>
          <a:p>
            <a:pPr lvl="1"/>
            <a:r>
              <a:rPr lang="en-GB" sz="2300" dirty="0"/>
              <a:t>42 TUs per meeting leaves no buffer unless you extend meeting to late hours</a:t>
            </a:r>
          </a:p>
          <a:p>
            <a:pPr lvl="1"/>
            <a:r>
              <a:rPr lang="en-GB" sz="2300" b="1" u="sng" dirty="0"/>
              <a:t>Proposal</a:t>
            </a:r>
            <a:r>
              <a:rPr lang="en-GB" sz="2300" dirty="0"/>
              <a:t>: Keep 3 TU per meeting as buffer for TEI17, Maintenance overflow, RAN Alignment work.</a:t>
            </a:r>
          </a:p>
          <a:p>
            <a:pPr lvl="1"/>
            <a:endParaRPr lang="en-GB" sz="2300" dirty="0"/>
          </a:p>
          <a:p>
            <a:r>
              <a:rPr lang="en-GB" sz="2800" b="1" dirty="0">
                <a:solidFill>
                  <a:srgbClr val="FF0000"/>
                </a:solidFill>
              </a:rPr>
              <a:t>Proposal for keeping 3 TU as buffer </a:t>
            </a:r>
            <a:r>
              <a:rPr lang="en-GB" sz="2800" b="1" u="sng" dirty="0">
                <a:solidFill>
                  <a:srgbClr val="FF0000"/>
                </a:solidFill>
              </a:rPr>
              <a:t>endorsed</a:t>
            </a:r>
            <a:r>
              <a:rPr lang="en-GB" sz="2800" b="1" dirty="0">
                <a:solidFill>
                  <a:srgbClr val="FF0000"/>
                </a:solidFill>
              </a:rPr>
              <a:t>. </a:t>
            </a:r>
          </a:p>
          <a:p>
            <a:pPr marL="609600" lvl="1" indent="0">
              <a:buNone/>
            </a:pPr>
            <a:endParaRPr lang="en-GB" sz="2400" dirty="0"/>
          </a:p>
          <a:p>
            <a:pPr marL="609600" lvl="1" indent="0">
              <a:buNone/>
            </a:pPr>
            <a:endParaRPr lang="en-GB" sz="2400" dirty="0"/>
          </a:p>
          <a:p>
            <a:pPr lvl="1"/>
            <a:endParaRPr lang="en-GB" sz="1600" dirty="0"/>
          </a:p>
          <a:p>
            <a:endParaRPr lang="en-GB" sz="1867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41195" y="256675"/>
            <a:ext cx="9866432" cy="550016"/>
          </a:xfrm>
        </p:spPr>
        <p:txBody>
          <a:bodyPr/>
          <a:lstStyle/>
          <a:p>
            <a:r>
              <a:rPr lang="en-GB" sz="4400" dirty="0"/>
              <a:t>Rel-17 Work Planning Considerations</a:t>
            </a:r>
            <a:endParaRPr lang="en-US" sz="4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0B7D6025-75AC-4E77-BBF3-EEC50D0FA14C}" type="slidenum">
              <a:rPr lang="de-DE" smtClean="0">
                <a:solidFill>
                  <a:srgbClr val="FFFFFF"/>
                </a:solidFill>
              </a:rPr>
              <a:pPr/>
              <a:t>12</a:t>
            </a:fld>
            <a:endParaRPr lang="de-DE" dirty="0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>
                <a:solidFill>
                  <a:srgbClr val="FFFFFF"/>
                </a:solidFill>
              </a:rPr>
              <a:t>INTEL CONFIDENTIAL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4065063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8ABD3F-81B6-4BC4-B6B9-FD7355E2D2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30554" y="2395064"/>
            <a:ext cx="3821373" cy="1033936"/>
          </a:xfrm>
        </p:spPr>
        <p:txBody>
          <a:bodyPr/>
          <a:lstStyle/>
          <a:p>
            <a:r>
              <a:rPr lang="sv-SE" sz="4400" b="1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3256117263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altLang="en-US" sz="4400" dirty="0"/>
              <a:t>Outline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1136485" y="1521725"/>
            <a:ext cx="5953125" cy="4530725"/>
          </a:xfrm>
        </p:spPr>
        <p:txBody>
          <a:bodyPr/>
          <a:lstStyle/>
          <a:p>
            <a:pPr>
              <a:defRPr/>
            </a:pPr>
            <a:r>
              <a:rPr lang="en-GB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Current SA/CT Schedule overview</a:t>
            </a:r>
          </a:p>
          <a:p>
            <a:pPr eaLnBrk="1" hangingPunct="1">
              <a:defRPr/>
            </a:pPr>
            <a:r>
              <a:rPr lang="en-GB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Jan 2020 SA2 ad-hoc meeting</a:t>
            </a:r>
          </a:p>
          <a:p>
            <a:pPr eaLnBrk="1" hangingPunct="1">
              <a:defRPr/>
            </a:pPr>
            <a:r>
              <a:rPr lang="en-GB" sz="2000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Tdocs</a:t>
            </a:r>
            <a:r>
              <a:rPr lang="en-GB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Submission Deadline</a:t>
            </a:r>
          </a:p>
          <a:p>
            <a:pPr eaLnBrk="1" hangingPunct="1">
              <a:defRPr/>
            </a:pPr>
            <a:r>
              <a:rPr lang="en-GB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SA2 meeting resource usage</a:t>
            </a:r>
          </a:p>
          <a:p>
            <a:pPr eaLnBrk="1" hangingPunct="1">
              <a:defRPr/>
            </a:pPr>
            <a:r>
              <a:rPr lang="en-GB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SA2 document handling / meeting </a:t>
            </a:r>
          </a:p>
          <a:p>
            <a:pPr eaLnBrk="1" hangingPunct="1">
              <a:defRPr/>
            </a:pPr>
            <a:r>
              <a:rPr lang="fr-FR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Rel-15/Rel-16 5GS_Ph1 maintenance</a:t>
            </a:r>
          </a:p>
          <a:p>
            <a:pPr eaLnBrk="1" hangingPunct="1">
              <a:defRPr/>
            </a:pPr>
            <a:r>
              <a:rPr lang="fr-FR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Rel-16 5Gmaintenance</a:t>
            </a:r>
          </a:p>
          <a:p>
            <a:pPr eaLnBrk="1" hangingPunct="1">
              <a:defRPr/>
            </a:pPr>
            <a:r>
              <a:rPr lang="en-GB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Rel-17 Work planning considerations</a:t>
            </a:r>
          </a:p>
        </p:txBody>
      </p:sp>
    </p:spTree>
    <p:extLst>
      <p:ext uri="{BB962C8B-B14F-4D97-AF65-F5344CB8AC3E}">
        <p14:creationId xmlns:p14="http://schemas.microsoft.com/office/powerpoint/2010/main" val="301390875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3BC34D2F-8C39-4A2F-83DD-85ED7202BD5B}"/>
              </a:ext>
            </a:extLst>
          </p:cNvPr>
          <p:cNvCxnSpPr/>
          <p:nvPr/>
        </p:nvCxnSpPr>
        <p:spPr>
          <a:xfrm flipH="1">
            <a:off x="2571750" y="2053412"/>
            <a:ext cx="34925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BA405682-8281-4BAC-8C46-01C187AA025E}"/>
              </a:ext>
            </a:extLst>
          </p:cNvPr>
          <p:cNvCxnSpPr/>
          <p:nvPr/>
        </p:nvCxnSpPr>
        <p:spPr>
          <a:xfrm flipH="1">
            <a:off x="3562350" y="2053412"/>
            <a:ext cx="33338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D7A5CFAA-FE00-42D2-805D-54248342BFEE}"/>
              </a:ext>
            </a:extLst>
          </p:cNvPr>
          <p:cNvCxnSpPr/>
          <p:nvPr/>
        </p:nvCxnSpPr>
        <p:spPr>
          <a:xfrm flipH="1">
            <a:off x="4551363" y="2053412"/>
            <a:ext cx="33337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0EC8AD87-4289-42A9-A647-4C295C28029F}"/>
              </a:ext>
            </a:extLst>
          </p:cNvPr>
          <p:cNvCxnSpPr/>
          <p:nvPr/>
        </p:nvCxnSpPr>
        <p:spPr>
          <a:xfrm flipH="1">
            <a:off x="5540375" y="2053412"/>
            <a:ext cx="34925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524E3377-D661-46CD-8F35-D1F361DD85ED}"/>
              </a:ext>
            </a:extLst>
          </p:cNvPr>
          <p:cNvCxnSpPr/>
          <p:nvPr/>
        </p:nvCxnSpPr>
        <p:spPr>
          <a:xfrm flipH="1">
            <a:off x="6529388" y="2053412"/>
            <a:ext cx="34925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2A8EF512-FF60-41A2-8FF9-D0EAFA0C7A94}"/>
              </a:ext>
            </a:extLst>
          </p:cNvPr>
          <p:cNvCxnSpPr/>
          <p:nvPr/>
        </p:nvCxnSpPr>
        <p:spPr>
          <a:xfrm flipH="1">
            <a:off x="7518400" y="2053412"/>
            <a:ext cx="34925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AAFD0216-1ADF-4877-A2C0-EDE5824BDA14}"/>
              </a:ext>
            </a:extLst>
          </p:cNvPr>
          <p:cNvCxnSpPr/>
          <p:nvPr/>
        </p:nvCxnSpPr>
        <p:spPr>
          <a:xfrm flipH="1">
            <a:off x="8507413" y="2053412"/>
            <a:ext cx="34925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D4F953C5-18E0-4C2B-B24D-34594DB6B7B4}"/>
              </a:ext>
            </a:extLst>
          </p:cNvPr>
          <p:cNvCxnSpPr/>
          <p:nvPr/>
        </p:nvCxnSpPr>
        <p:spPr>
          <a:xfrm flipH="1">
            <a:off x="9531350" y="2053412"/>
            <a:ext cx="34925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244B98EB-8068-4849-BCCC-35FDC4F33D49}"/>
              </a:ext>
            </a:extLst>
          </p:cNvPr>
          <p:cNvCxnSpPr/>
          <p:nvPr/>
        </p:nvCxnSpPr>
        <p:spPr>
          <a:xfrm flipH="1">
            <a:off x="10485438" y="2053412"/>
            <a:ext cx="34925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203" name="Title 1">
            <a:extLst>
              <a:ext uri="{FF2B5EF4-FFF2-40B4-BE49-F238E27FC236}">
                <a16:creationId xmlns:a16="http://schemas.microsoft.com/office/drawing/2014/main" id="{ED202260-4FEC-490C-8680-4D82A94BFB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926" y="158750"/>
            <a:ext cx="9255029" cy="959625"/>
          </a:xfrm>
        </p:spPr>
        <p:txBody>
          <a:bodyPr/>
          <a:lstStyle/>
          <a:p>
            <a:r>
              <a:rPr lang="en-US" altLang="en-US" sz="4400" dirty="0"/>
              <a:t>Current Schedule Overview (SA/CT)</a:t>
            </a:r>
          </a:p>
        </p:txBody>
      </p:sp>
      <p:sp>
        <p:nvSpPr>
          <p:cNvPr id="8204" name="TextBox 7">
            <a:extLst>
              <a:ext uri="{FF2B5EF4-FFF2-40B4-BE49-F238E27FC236}">
                <a16:creationId xmlns:a16="http://schemas.microsoft.com/office/drawing/2014/main" id="{30B90D6E-D152-4C5E-BDB1-98295339D7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71700" y="1529537"/>
            <a:ext cx="869950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SA#84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Q2/2019</a:t>
            </a:r>
          </a:p>
        </p:txBody>
      </p:sp>
      <p:sp>
        <p:nvSpPr>
          <p:cNvPr id="8205" name="TextBox 8">
            <a:extLst>
              <a:ext uri="{FF2B5EF4-FFF2-40B4-BE49-F238E27FC236}">
                <a16:creationId xmlns:a16="http://schemas.microsoft.com/office/drawing/2014/main" id="{003442B7-580C-4516-BE03-2FE5E043FD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63888" y="1529537"/>
            <a:ext cx="869950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SA#85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Q3/2019</a:t>
            </a:r>
          </a:p>
        </p:txBody>
      </p:sp>
      <p:sp>
        <p:nvSpPr>
          <p:cNvPr id="8206" name="TextBox 9">
            <a:extLst>
              <a:ext uri="{FF2B5EF4-FFF2-40B4-BE49-F238E27FC236}">
                <a16:creationId xmlns:a16="http://schemas.microsoft.com/office/drawing/2014/main" id="{090234FD-8768-49E2-BF3E-2D3A97BF00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56075" y="1529537"/>
            <a:ext cx="869950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SA#86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Q4/2019</a:t>
            </a:r>
          </a:p>
        </p:txBody>
      </p:sp>
      <p:sp>
        <p:nvSpPr>
          <p:cNvPr id="8207" name="TextBox 10">
            <a:extLst>
              <a:ext uri="{FF2B5EF4-FFF2-40B4-BE49-F238E27FC236}">
                <a16:creationId xmlns:a16="http://schemas.microsoft.com/office/drawing/2014/main" id="{B802BA0D-F8CE-4B37-9E7E-E542F262E6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48263" y="1529537"/>
            <a:ext cx="869950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SA#87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Q1/2020</a:t>
            </a:r>
          </a:p>
        </p:txBody>
      </p:sp>
      <p:sp>
        <p:nvSpPr>
          <p:cNvPr id="8208" name="TextBox 11">
            <a:extLst>
              <a:ext uri="{FF2B5EF4-FFF2-40B4-BE49-F238E27FC236}">
                <a16:creationId xmlns:a16="http://schemas.microsoft.com/office/drawing/2014/main" id="{57BAF312-8205-4730-8EC4-CBDF1D0AE8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40450" y="1529537"/>
            <a:ext cx="869950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SA#88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Q2/2020</a:t>
            </a:r>
          </a:p>
        </p:txBody>
      </p:sp>
      <p:sp>
        <p:nvSpPr>
          <p:cNvPr id="8209" name="TextBox 12">
            <a:extLst>
              <a:ext uri="{FF2B5EF4-FFF2-40B4-BE49-F238E27FC236}">
                <a16:creationId xmlns:a16="http://schemas.microsoft.com/office/drawing/2014/main" id="{2405ED53-88B8-437A-AB7E-41A56EC817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32638" y="1529537"/>
            <a:ext cx="869950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SA#89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Q3/2020</a:t>
            </a:r>
          </a:p>
        </p:txBody>
      </p:sp>
      <p:sp>
        <p:nvSpPr>
          <p:cNvPr id="8210" name="TextBox 13">
            <a:extLst>
              <a:ext uri="{FF2B5EF4-FFF2-40B4-BE49-F238E27FC236}">
                <a16:creationId xmlns:a16="http://schemas.microsoft.com/office/drawing/2014/main" id="{ABB35BA3-9A6D-4298-9113-AD208ABA9A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23238" y="1529537"/>
            <a:ext cx="871537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SA#90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Q4/2020</a:t>
            </a:r>
          </a:p>
        </p:txBody>
      </p:sp>
      <p:sp>
        <p:nvSpPr>
          <p:cNvPr id="8211" name="TextBox 14">
            <a:extLst>
              <a:ext uri="{FF2B5EF4-FFF2-40B4-BE49-F238E27FC236}">
                <a16:creationId xmlns:a16="http://schemas.microsoft.com/office/drawing/2014/main" id="{5BF93B5D-83BA-4C68-8A8D-1C69564E0F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15425" y="1529537"/>
            <a:ext cx="871538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SA#91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Q1/2021</a:t>
            </a:r>
          </a:p>
        </p:txBody>
      </p:sp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0FFD4A6F-6F2C-49A6-A28A-AA47BA06C83C}"/>
              </a:ext>
            </a:extLst>
          </p:cNvPr>
          <p:cNvSpPr/>
          <p:nvPr/>
        </p:nvSpPr>
        <p:spPr>
          <a:xfrm>
            <a:off x="2171700" y="2178825"/>
            <a:ext cx="825500" cy="80486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R16 stage 2</a:t>
            </a:r>
          </a:p>
          <a:p>
            <a:pPr algn="ctr">
              <a:defRPr/>
            </a:pPr>
            <a:r>
              <a:rPr lang="en-US" sz="1200" dirty="0"/>
              <a:t>freeze</a:t>
            </a:r>
          </a:p>
        </p:txBody>
      </p: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7AAC7BF1-FD53-45E8-84FB-E187F3CCC80D}"/>
              </a:ext>
            </a:extLst>
          </p:cNvPr>
          <p:cNvSpPr/>
          <p:nvPr/>
        </p:nvSpPr>
        <p:spPr>
          <a:xfrm>
            <a:off x="5148263" y="2178825"/>
            <a:ext cx="823912" cy="80486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R16 stage 3</a:t>
            </a:r>
          </a:p>
          <a:p>
            <a:pPr algn="ctr">
              <a:defRPr/>
            </a:pPr>
            <a:r>
              <a:rPr lang="en-US" sz="1200" dirty="0"/>
              <a:t>freeze</a:t>
            </a:r>
          </a:p>
        </p:txBody>
      </p: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A154747A-DC62-40BC-ADCB-E9DEC7478D26}"/>
              </a:ext>
            </a:extLst>
          </p:cNvPr>
          <p:cNvSpPr/>
          <p:nvPr/>
        </p:nvSpPr>
        <p:spPr>
          <a:xfrm>
            <a:off x="6140450" y="2178825"/>
            <a:ext cx="823913" cy="80486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R16 code</a:t>
            </a:r>
          </a:p>
          <a:p>
            <a:pPr algn="ctr">
              <a:defRPr/>
            </a:pPr>
            <a:r>
              <a:rPr lang="en-US" sz="1200" dirty="0"/>
              <a:t>freeze</a:t>
            </a: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ACA831D3-1419-4C65-AF2F-470FD8565C5C}"/>
              </a:ext>
            </a:extLst>
          </p:cNvPr>
          <p:cNvSpPr/>
          <p:nvPr/>
        </p:nvSpPr>
        <p:spPr>
          <a:xfrm>
            <a:off x="4156075" y="4067950"/>
            <a:ext cx="825500" cy="803275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R17 stage 1</a:t>
            </a:r>
          </a:p>
          <a:p>
            <a:pPr algn="ctr">
              <a:defRPr/>
            </a:pPr>
            <a:r>
              <a:rPr lang="en-US" sz="1200" dirty="0"/>
              <a:t>freeze</a:t>
            </a:r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D16EDCB4-C722-4EF3-BB46-37C87911973E}"/>
              </a:ext>
            </a:extLst>
          </p:cNvPr>
          <p:cNvSpPr/>
          <p:nvPr/>
        </p:nvSpPr>
        <p:spPr>
          <a:xfrm>
            <a:off x="7124700" y="4067950"/>
            <a:ext cx="823913" cy="80327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R17 stage 2</a:t>
            </a:r>
          </a:p>
          <a:p>
            <a:pPr algn="ctr">
              <a:defRPr/>
            </a:pPr>
            <a:r>
              <a:rPr lang="en-US" sz="1200" dirty="0"/>
              <a:t>freeze</a:t>
            </a: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1D2F82BC-0CFE-49F2-8729-87A9E2024BF5}"/>
              </a:ext>
            </a:extLst>
          </p:cNvPr>
          <p:cNvSpPr/>
          <p:nvPr/>
        </p:nvSpPr>
        <p:spPr>
          <a:xfrm>
            <a:off x="10074275" y="4067950"/>
            <a:ext cx="823913" cy="80327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R17 stage 3</a:t>
            </a:r>
          </a:p>
          <a:p>
            <a:pPr algn="ctr">
              <a:defRPr/>
            </a:pPr>
            <a:r>
              <a:rPr lang="en-US" sz="1200" dirty="0"/>
              <a:t>freeze</a:t>
            </a: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01174AA3-6EAF-4B8F-B3B7-CDF256DC15D0}"/>
              </a:ext>
            </a:extLst>
          </p:cNvPr>
          <p:cNvSpPr/>
          <p:nvPr/>
        </p:nvSpPr>
        <p:spPr>
          <a:xfrm>
            <a:off x="3163888" y="4067950"/>
            <a:ext cx="825500" cy="803275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R17</a:t>
            </a:r>
          </a:p>
          <a:p>
            <a:pPr algn="ctr">
              <a:defRPr/>
            </a:pPr>
            <a:r>
              <a:rPr lang="en-US" sz="1200" dirty="0"/>
              <a:t>stage 1</a:t>
            </a:r>
          </a:p>
          <a:p>
            <a:pPr algn="ctr">
              <a:defRPr/>
            </a:pPr>
            <a:r>
              <a:rPr lang="en-US" sz="1200" dirty="0"/>
              <a:t>&gt;= 80%</a:t>
            </a:r>
          </a:p>
        </p:txBody>
      </p:sp>
      <p:sp>
        <p:nvSpPr>
          <p:cNvPr id="8219" name="TextBox 27">
            <a:extLst>
              <a:ext uri="{FF2B5EF4-FFF2-40B4-BE49-F238E27FC236}">
                <a16:creationId xmlns:a16="http://schemas.microsoft.com/office/drawing/2014/main" id="{7DD08A72-6644-4816-8A31-D1C5A075C1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107613" y="1529537"/>
            <a:ext cx="871537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SA#92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Q2/2021</a:t>
            </a:r>
          </a:p>
        </p:txBody>
      </p:sp>
      <p:sp>
        <p:nvSpPr>
          <p:cNvPr id="29" name="Rounded Rectangle 28">
            <a:extLst>
              <a:ext uri="{FF2B5EF4-FFF2-40B4-BE49-F238E27FC236}">
                <a16:creationId xmlns:a16="http://schemas.microsoft.com/office/drawing/2014/main" id="{6C9AD48F-D2C6-4485-9931-D8D9D4BB0EAB}"/>
              </a:ext>
            </a:extLst>
          </p:cNvPr>
          <p:cNvSpPr/>
          <p:nvPr/>
        </p:nvSpPr>
        <p:spPr>
          <a:xfrm>
            <a:off x="3163888" y="3172600"/>
            <a:ext cx="825500" cy="803275"/>
          </a:xfrm>
          <a:prstGeom prst="roundRect">
            <a:avLst/>
          </a:prstGeom>
          <a:solidFill>
            <a:srgbClr val="FF660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RAN/SA</a:t>
            </a:r>
          </a:p>
          <a:p>
            <a:pPr algn="ctr">
              <a:defRPr/>
            </a:pPr>
            <a:r>
              <a:rPr lang="en-US" sz="1200" dirty="0"/>
              <a:t>Rel-17</a:t>
            </a:r>
          </a:p>
          <a:p>
            <a:pPr algn="ctr">
              <a:defRPr/>
            </a:pPr>
            <a:r>
              <a:rPr lang="en-US" sz="1200" dirty="0"/>
              <a:t>day</a:t>
            </a:r>
          </a:p>
        </p:txBody>
      </p:sp>
      <p:sp>
        <p:nvSpPr>
          <p:cNvPr id="30" name="Rounded Rectangle 29">
            <a:extLst>
              <a:ext uri="{FF2B5EF4-FFF2-40B4-BE49-F238E27FC236}">
                <a16:creationId xmlns:a16="http://schemas.microsoft.com/office/drawing/2014/main" id="{8CA4E4E3-1916-4C55-B9A3-8E7AB56BB106}"/>
              </a:ext>
            </a:extLst>
          </p:cNvPr>
          <p:cNvSpPr/>
          <p:nvPr/>
        </p:nvSpPr>
        <p:spPr>
          <a:xfrm>
            <a:off x="2171700" y="3172600"/>
            <a:ext cx="825500" cy="803275"/>
          </a:xfrm>
          <a:prstGeom prst="roundRect">
            <a:avLst/>
          </a:prstGeom>
          <a:solidFill>
            <a:srgbClr val="FF660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RAN</a:t>
            </a:r>
          </a:p>
          <a:p>
            <a:pPr algn="ctr">
              <a:defRPr/>
            </a:pPr>
            <a:r>
              <a:rPr lang="en-US" sz="1200" dirty="0"/>
              <a:t>Rel-17</a:t>
            </a:r>
          </a:p>
          <a:p>
            <a:pPr algn="ctr">
              <a:defRPr/>
            </a:pPr>
            <a:r>
              <a:rPr lang="en-US" sz="1200" dirty="0"/>
              <a:t>day</a:t>
            </a:r>
          </a:p>
        </p:txBody>
      </p:sp>
      <p:sp>
        <p:nvSpPr>
          <p:cNvPr id="8222" name="TextBox 19">
            <a:extLst>
              <a:ext uri="{FF2B5EF4-FFF2-40B4-BE49-F238E27FC236}">
                <a16:creationId xmlns:a16="http://schemas.microsoft.com/office/drawing/2014/main" id="{5D741657-1EA1-4BBC-B64E-94A1DD2A91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8" y="4131450"/>
            <a:ext cx="17557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600">
                <a:latin typeface="Arial" panose="020B0604020202020204" pitchFamily="34" charset="0"/>
              </a:rPr>
              <a:t>Rel-17  Schedule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600">
                <a:latin typeface="Arial" panose="020B0604020202020204" pitchFamily="34" charset="0"/>
              </a:rPr>
              <a:t>(preliminary)</a:t>
            </a:r>
          </a:p>
        </p:txBody>
      </p:sp>
      <p:sp>
        <p:nvSpPr>
          <p:cNvPr id="32" name="Rounded Rectangle 31">
            <a:extLst>
              <a:ext uri="{FF2B5EF4-FFF2-40B4-BE49-F238E27FC236}">
                <a16:creationId xmlns:a16="http://schemas.microsoft.com/office/drawing/2014/main" id="{D4F38839-B79E-4285-A06C-9FCF01BE4753}"/>
              </a:ext>
            </a:extLst>
          </p:cNvPr>
          <p:cNvSpPr/>
          <p:nvPr/>
        </p:nvSpPr>
        <p:spPr>
          <a:xfrm>
            <a:off x="4156075" y="3172600"/>
            <a:ext cx="825500" cy="803275"/>
          </a:xfrm>
          <a:prstGeom prst="roundRect">
            <a:avLst/>
          </a:prstGeom>
          <a:solidFill>
            <a:srgbClr val="FF660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Rel-17</a:t>
            </a:r>
          </a:p>
          <a:p>
            <a:pPr algn="ctr">
              <a:defRPr/>
            </a:pPr>
            <a:r>
              <a:rPr lang="en-US" sz="1200" dirty="0"/>
              <a:t>timeline</a:t>
            </a:r>
          </a:p>
          <a:p>
            <a:pPr algn="ctr">
              <a:defRPr/>
            </a:pPr>
            <a:r>
              <a:rPr lang="en-US" sz="1200" dirty="0"/>
              <a:t>fix</a:t>
            </a:r>
          </a:p>
        </p:txBody>
      </p:sp>
      <p:sp>
        <p:nvSpPr>
          <p:cNvPr id="8224" name="TextBox 32">
            <a:extLst>
              <a:ext uri="{FF2B5EF4-FFF2-40B4-BE49-F238E27FC236}">
                <a16:creationId xmlns:a16="http://schemas.microsoft.com/office/drawing/2014/main" id="{98A7F14C-CC0C-4B93-88D2-6603E33D75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8" y="2339162"/>
            <a:ext cx="175577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600">
                <a:latin typeface="Arial" panose="020B0604020202020204" pitchFamily="34" charset="0"/>
              </a:rPr>
              <a:t>Rel-16 Schedule </a:t>
            </a:r>
          </a:p>
        </p:txBody>
      </p:sp>
      <p:sp>
        <p:nvSpPr>
          <p:cNvPr id="34" name="Rounded Rectangle 33">
            <a:extLst>
              <a:ext uri="{FF2B5EF4-FFF2-40B4-BE49-F238E27FC236}">
                <a16:creationId xmlns:a16="http://schemas.microsoft.com/office/drawing/2014/main" id="{16722792-D967-44A6-8680-BF62366C8EAA}"/>
              </a:ext>
            </a:extLst>
          </p:cNvPr>
          <p:cNvSpPr/>
          <p:nvPr/>
        </p:nvSpPr>
        <p:spPr>
          <a:xfrm>
            <a:off x="4391025" y="5128400"/>
            <a:ext cx="1392238" cy="80486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R18</a:t>
            </a:r>
          </a:p>
          <a:p>
            <a:pPr algn="ctr">
              <a:defRPr/>
            </a:pPr>
            <a:r>
              <a:rPr lang="en-US" sz="1200" dirty="0"/>
              <a:t>stage 1</a:t>
            </a:r>
          </a:p>
          <a:p>
            <a:pPr algn="ctr">
              <a:defRPr/>
            </a:pPr>
            <a:r>
              <a:rPr lang="en-US" sz="1200" dirty="0"/>
              <a:t>Initial input</a:t>
            </a:r>
          </a:p>
        </p:txBody>
      </p:sp>
      <p:sp>
        <p:nvSpPr>
          <p:cNvPr id="8226" name="TextBox 37">
            <a:extLst>
              <a:ext uri="{FF2B5EF4-FFF2-40B4-BE49-F238E27FC236}">
                <a16:creationId xmlns:a16="http://schemas.microsoft.com/office/drawing/2014/main" id="{CEC124DE-2A20-464E-B81C-5239EAD129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8" y="5244287"/>
            <a:ext cx="1141412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600">
                <a:latin typeface="Arial" panose="020B0604020202020204" pitchFamily="34" charset="0"/>
              </a:rPr>
              <a:t>Rel-18 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600">
                <a:latin typeface="Arial" panose="020B0604020202020204" pitchFamily="34" charset="0"/>
              </a:rPr>
              <a:t>(unknown)</a:t>
            </a:r>
          </a:p>
        </p:txBody>
      </p:sp>
      <p:cxnSp>
        <p:nvCxnSpPr>
          <p:cNvPr id="40" name="Curved Connector 39">
            <a:extLst>
              <a:ext uri="{FF2B5EF4-FFF2-40B4-BE49-F238E27FC236}">
                <a16:creationId xmlns:a16="http://schemas.microsoft.com/office/drawing/2014/main" id="{E1D0624D-A048-4358-B09C-92D6AD968599}"/>
              </a:ext>
            </a:extLst>
          </p:cNvPr>
          <p:cNvCxnSpPr>
            <a:stCxn id="32" idx="3"/>
            <a:endCxn id="25" idx="0"/>
          </p:cNvCxnSpPr>
          <p:nvPr/>
        </p:nvCxnSpPr>
        <p:spPr>
          <a:xfrm>
            <a:off x="4981575" y="3574237"/>
            <a:ext cx="2554288" cy="493713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Curved Connector 54">
            <a:extLst>
              <a:ext uri="{FF2B5EF4-FFF2-40B4-BE49-F238E27FC236}">
                <a16:creationId xmlns:a16="http://schemas.microsoft.com/office/drawing/2014/main" id="{DD295DCA-A67C-43BC-A489-A5A741D177D8}"/>
              </a:ext>
            </a:extLst>
          </p:cNvPr>
          <p:cNvCxnSpPr>
            <a:stCxn id="32" idx="3"/>
            <a:endCxn id="26" idx="0"/>
          </p:cNvCxnSpPr>
          <p:nvPr/>
        </p:nvCxnSpPr>
        <p:spPr>
          <a:xfrm>
            <a:off x="4981575" y="3574237"/>
            <a:ext cx="5503863" cy="493713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Curved Connector 57">
            <a:extLst>
              <a:ext uri="{FF2B5EF4-FFF2-40B4-BE49-F238E27FC236}">
                <a16:creationId xmlns:a16="http://schemas.microsoft.com/office/drawing/2014/main" id="{E5774952-91D1-4EF0-8661-DF805EF3D0D4}"/>
              </a:ext>
            </a:extLst>
          </p:cNvPr>
          <p:cNvCxnSpPr>
            <a:stCxn id="32" idx="3"/>
            <a:endCxn id="59" idx="0"/>
          </p:cNvCxnSpPr>
          <p:nvPr/>
        </p:nvCxnSpPr>
        <p:spPr>
          <a:xfrm>
            <a:off x="4981575" y="3574237"/>
            <a:ext cx="6456363" cy="493713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30" name="TextBox 61">
            <a:extLst>
              <a:ext uri="{FF2B5EF4-FFF2-40B4-BE49-F238E27FC236}">
                <a16:creationId xmlns:a16="http://schemas.microsoft.com/office/drawing/2014/main" id="{6230F13A-C6F6-4114-9777-EB5821E304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50" y="3325000"/>
            <a:ext cx="1697038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600">
                <a:latin typeface="Arial" panose="020B0604020202020204" pitchFamily="34" charset="0"/>
              </a:rPr>
              <a:t>Rel-17  Planning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946F87C-25BA-4D1D-B6A2-BEDC24CCDDB5}"/>
              </a:ext>
            </a:extLst>
          </p:cNvPr>
          <p:cNvSpPr txBox="1"/>
          <p:nvPr/>
        </p:nvSpPr>
        <p:spPr>
          <a:xfrm>
            <a:off x="2919413" y="2393137"/>
            <a:ext cx="1020762" cy="27622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sz="1200" dirty="0"/>
              <a:t>exceptions</a:t>
            </a:r>
            <a:endParaRPr lang="en-US" sz="2400" dirty="0"/>
          </a:p>
        </p:txBody>
      </p:sp>
      <p:sp>
        <p:nvSpPr>
          <p:cNvPr id="41" name="Rounded Rectangle 40">
            <a:extLst>
              <a:ext uri="{FF2B5EF4-FFF2-40B4-BE49-F238E27FC236}">
                <a16:creationId xmlns:a16="http://schemas.microsoft.com/office/drawing/2014/main" id="{808F794F-70D5-4EC6-BA85-47836703B16C}"/>
              </a:ext>
            </a:extLst>
          </p:cNvPr>
          <p:cNvSpPr/>
          <p:nvPr/>
        </p:nvSpPr>
        <p:spPr>
          <a:xfrm>
            <a:off x="1852613" y="4067950"/>
            <a:ext cx="1250950" cy="803275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start/ongoing:</a:t>
            </a:r>
          </a:p>
          <a:p>
            <a:pPr algn="ctr">
              <a:defRPr/>
            </a:pPr>
            <a:r>
              <a:rPr lang="en-US" sz="1200" dirty="0"/>
              <a:t>S1 normative</a:t>
            </a:r>
          </a:p>
          <a:p>
            <a:pPr algn="ctr">
              <a:defRPr/>
            </a:pPr>
            <a:r>
              <a:rPr lang="en-US" sz="1200" dirty="0"/>
              <a:t>S2 studies</a:t>
            </a:r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903809CF-F758-43FC-95EA-DCE599CE1D7D}"/>
              </a:ext>
            </a:extLst>
          </p:cNvPr>
          <p:cNvCxnSpPr/>
          <p:nvPr/>
        </p:nvCxnSpPr>
        <p:spPr>
          <a:xfrm flipH="1">
            <a:off x="11498263" y="2053412"/>
            <a:ext cx="34925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234" name="TextBox 27">
            <a:extLst>
              <a:ext uri="{FF2B5EF4-FFF2-40B4-BE49-F238E27FC236}">
                <a16:creationId xmlns:a16="http://schemas.microsoft.com/office/drawing/2014/main" id="{D4878579-03DB-4673-8AA1-D814D45C7C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120438" y="1529537"/>
            <a:ext cx="871537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SA#93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Q3/2021</a:t>
            </a:r>
          </a:p>
        </p:txBody>
      </p:sp>
      <p:sp>
        <p:nvSpPr>
          <p:cNvPr id="59" name="Rounded Rectangle 58">
            <a:extLst>
              <a:ext uri="{FF2B5EF4-FFF2-40B4-BE49-F238E27FC236}">
                <a16:creationId xmlns:a16="http://schemas.microsoft.com/office/drawing/2014/main" id="{638481CC-F4DA-49C9-A7B0-BD15F9100B39}"/>
              </a:ext>
            </a:extLst>
          </p:cNvPr>
          <p:cNvSpPr/>
          <p:nvPr/>
        </p:nvSpPr>
        <p:spPr>
          <a:xfrm>
            <a:off x="11025188" y="4067950"/>
            <a:ext cx="825500" cy="80327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R17 code</a:t>
            </a:r>
          </a:p>
          <a:p>
            <a:pPr algn="ctr">
              <a:defRPr/>
            </a:pPr>
            <a:r>
              <a:rPr lang="en-US" sz="1200" dirty="0"/>
              <a:t>freeze</a:t>
            </a:r>
          </a:p>
        </p:txBody>
      </p:sp>
      <p:sp>
        <p:nvSpPr>
          <p:cNvPr id="44" name="Title 1">
            <a:extLst>
              <a:ext uri="{FF2B5EF4-FFF2-40B4-BE49-F238E27FC236}">
                <a16:creationId xmlns:a16="http://schemas.microsoft.com/office/drawing/2014/main" id="{667F89A1-6086-4D64-99A1-2B3E73F7BED5}"/>
              </a:ext>
            </a:extLst>
          </p:cNvPr>
          <p:cNvSpPr txBox="1">
            <a:spLocks/>
          </p:cNvSpPr>
          <p:nvPr/>
        </p:nvSpPr>
        <p:spPr bwMode="auto">
          <a:xfrm>
            <a:off x="9498013" y="5989027"/>
            <a:ext cx="2035175" cy="450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en-US" sz="1800" b="1" kern="0" dirty="0"/>
              <a:t>Source</a:t>
            </a:r>
            <a:r>
              <a:rPr lang="en-US" altLang="en-US" sz="1800" kern="0" dirty="0"/>
              <a:t>: SP-190529</a:t>
            </a:r>
          </a:p>
        </p:txBody>
      </p:sp>
    </p:spTree>
    <p:extLst>
      <p:ext uri="{BB962C8B-B14F-4D97-AF65-F5344CB8AC3E}">
        <p14:creationId xmlns:p14="http://schemas.microsoft.com/office/powerpoint/2010/main" val="1859545972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1"/>
          </p:nvPr>
        </p:nvSpPr>
        <p:spPr>
          <a:xfrm>
            <a:off x="614398" y="1662545"/>
            <a:ext cx="11038533" cy="4288508"/>
          </a:xfrm>
        </p:spPr>
        <p:txBody>
          <a:bodyPr>
            <a:normAutofit fontScale="70000" lnSpcReduction="20000"/>
          </a:bodyPr>
          <a:lstStyle/>
          <a:p>
            <a:pPr>
              <a:spcBef>
                <a:spcPts val="600"/>
              </a:spcBef>
            </a:pPr>
            <a:r>
              <a:rPr lang="en-US" sz="3300" b="1" u="sng" dirty="0"/>
              <a:t>Background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1900" dirty="0"/>
              <a:t>Rel-17 will be 15 months release cycle. 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1900" dirty="0"/>
              <a:t>Target date for Rel-17 stage-2 freeze is Sep 2020</a:t>
            </a:r>
            <a:r>
              <a:rPr lang="en-GB" sz="1900" dirty="0"/>
              <a:t>. This will be finalized in Dec 2019. 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1900" dirty="0"/>
              <a:t>TSG has provided guidance to have no more than </a:t>
            </a:r>
            <a:r>
              <a:rPr lang="en-GB" sz="1900" b="1" dirty="0"/>
              <a:t>6 </a:t>
            </a:r>
            <a:r>
              <a:rPr lang="en-GB" sz="1900" u="sng" dirty="0"/>
              <a:t>ordinary</a:t>
            </a:r>
            <a:r>
              <a:rPr lang="en-GB" sz="1900" dirty="0"/>
              <a:t> WG meetings. 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1900" dirty="0"/>
              <a:t>SA2 need to finish most of studies by March/June 2020. 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1900" dirty="0"/>
              <a:t>Jan 2020 ad-hoc meeting would be useful to complete the Rel-17 studies, however current Jan ad-hoc timings may need to be re-considered.</a:t>
            </a:r>
          </a:p>
          <a:p>
            <a:pPr>
              <a:spcBef>
                <a:spcPts val="600"/>
              </a:spcBef>
            </a:pPr>
            <a:r>
              <a:rPr lang="en-GB" sz="3300" b="1" u="sng" dirty="0"/>
              <a:t>Proposal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1900" dirty="0"/>
              <a:t>Make a decision on Jan 2020 meeting by picking one of the following options 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1900" b="1" dirty="0"/>
              <a:t>Option#1</a:t>
            </a:r>
            <a:r>
              <a:rPr lang="en-GB" sz="1900" dirty="0"/>
              <a:t>: Schedule Jan 2020 ad-hoc meeting as per current schedule (i.e. Jan 13 - 17, 2020) 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1900" b="1" dirty="0"/>
              <a:t>Option#2</a:t>
            </a:r>
            <a:r>
              <a:rPr lang="en-GB" sz="1900" dirty="0"/>
              <a:t>: Schedule Jan 2020 ad-hoc meeting by moving it by week and reducing it to 4 days (i.e. Jan 20 - 24, 2020) 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1900" b="1" dirty="0"/>
              <a:t>Option#3</a:t>
            </a:r>
            <a:r>
              <a:rPr lang="en-GB" sz="1900" dirty="0"/>
              <a:t>: Jan 2020 ad-hoc is not scheduled. </a:t>
            </a:r>
          </a:p>
          <a:p>
            <a:pPr marL="609600" lvl="1" indent="0">
              <a:spcBef>
                <a:spcPts val="600"/>
              </a:spcBef>
              <a:spcAft>
                <a:spcPts val="600"/>
              </a:spcAft>
              <a:buNone/>
            </a:pPr>
            <a:endParaRPr lang="en-GB" sz="1900" dirty="0"/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sz="2400" b="1" u="sng" dirty="0">
                <a:solidFill>
                  <a:srgbClr val="FF0000"/>
                </a:solidFill>
              </a:rPr>
              <a:t>Option#1 endorsed</a:t>
            </a:r>
            <a:r>
              <a:rPr lang="en-GB" sz="2400" dirty="0">
                <a:solidFill>
                  <a:srgbClr val="FF0000"/>
                </a:solidFill>
              </a:rPr>
              <a:t>. Jan 2020 ad-hoc meeting will have full approval power. Agenda will be published later. </a:t>
            </a:r>
          </a:p>
          <a:p>
            <a:pPr marL="0" indent="0">
              <a:buNone/>
            </a:pPr>
            <a:endParaRPr lang="en-GB" sz="1867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14401" y="256675"/>
            <a:ext cx="9593225" cy="550016"/>
          </a:xfrm>
        </p:spPr>
        <p:txBody>
          <a:bodyPr/>
          <a:lstStyle/>
          <a:p>
            <a:r>
              <a:rPr lang="fr-FR" sz="4400" dirty="0"/>
              <a:t>Jan 2020 SA2 </a:t>
            </a:r>
            <a:r>
              <a:rPr lang="fr-FR" sz="4400" dirty="0" err="1"/>
              <a:t>Ad-hoc</a:t>
            </a:r>
            <a:r>
              <a:rPr lang="fr-FR" sz="4400" dirty="0"/>
              <a:t> meeting </a:t>
            </a:r>
            <a:endParaRPr lang="en-US" sz="4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0B7D6025-75AC-4E77-BBF3-EEC50D0FA14C}" type="slidenum">
              <a:rPr lang="de-DE" smtClean="0">
                <a:solidFill>
                  <a:srgbClr val="FFFFFF"/>
                </a:solidFill>
              </a:rPr>
              <a:pPr/>
              <a:t>4</a:t>
            </a:fld>
            <a:endParaRPr lang="de-DE" dirty="0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>
                <a:solidFill>
                  <a:srgbClr val="FFFFFF"/>
                </a:solidFill>
              </a:rPr>
              <a:t>INTEL CONFIDENTIAL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1575075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1"/>
          </p:nvPr>
        </p:nvSpPr>
        <p:spPr>
          <a:xfrm>
            <a:off x="467464" y="1207065"/>
            <a:ext cx="11005172" cy="2819990"/>
          </a:xfrm>
        </p:spPr>
        <p:txBody>
          <a:bodyPr>
            <a:normAutofit fontScale="92500"/>
          </a:bodyPr>
          <a:lstStyle/>
          <a:p>
            <a:pPr>
              <a:spcBef>
                <a:spcPts val="600"/>
              </a:spcBef>
            </a:pPr>
            <a:r>
              <a:rPr lang="en-US" sz="2400" b="1" u="sng" dirty="0"/>
              <a:t>Background</a:t>
            </a:r>
          </a:p>
          <a:p>
            <a:pPr lvl="1">
              <a:spcBef>
                <a:spcPts val="600"/>
              </a:spcBef>
            </a:pPr>
            <a:r>
              <a:rPr lang="en-US" sz="1600" dirty="0"/>
              <a:t>SA2 has </a:t>
            </a:r>
            <a:r>
              <a:rPr lang="en-US" sz="1600" dirty="0" err="1"/>
              <a:t>Tdocs</a:t>
            </a:r>
            <a:r>
              <a:rPr lang="en-US" sz="1600" dirty="0"/>
              <a:t> submission deadline on </a:t>
            </a:r>
            <a:r>
              <a:rPr lang="en-US" sz="1600" b="1" dirty="0"/>
              <a:t>Tuesday, 1500 UTC </a:t>
            </a:r>
            <a:r>
              <a:rPr lang="en-US" sz="1600" dirty="0"/>
              <a:t>of the week prior to the meeting week. </a:t>
            </a:r>
          </a:p>
          <a:p>
            <a:pPr lvl="1">
              <a:spcBef>
                <a:spcPts val="600"/>
              </a:spcBef>
            </a:pPr>
            <a:r>
              <a:rPr lang="en-US" sz="1600" dirty="0"/>
              <a:t>This do not leave enough time for Leadership and Rapporteurs to review the document and order them properly. </a:t>
            </a:r>
          </a:p>
          <a:p>
            <a:pPr lvl="1">
              <a:spcBef>
                <a:spcPts val="600"/>
              </a:spcBef>
            </a:pPr>
            <a:r>
              <a:rPr lang="en-US" sz="1600" dirty="0"/>
              <a:t>This do not leave enough time for delegates to review the documents and have fruitful/productive discussion during the meeting. </a:t>
            </a:r>
          </a:p>
          <a:p>
            <a:pPr lvl="1">
              <a:spcBef>
                <a:spcPts val="600"/>
              </a:spcBef>
            </a:pPr>
            <a:r>
              <a:rPr lang="en-US" sz="1600" dirty="0"/>
              <a:t>This leaves not enough opportunity for document merging and/or harmonization which is essential during the study phase. </a:t>
            </a:r>
          </a:p>
          <a:p>
            <a:pPr>
              <a:spcBef>
                <a:spcPts val="600"/>
              </a:spcBef>
            </a:pPr>
            <a:r>
              <a:rPr lang="en-US" sz="2400" b="1" u="sng" dirty="0"/>
              <a:t>Proposal</a:t>
            </a:r>
            <a:endParaRPr lang="en-US" sz="2400" dirty="0"/>
          </a:p>
          <a:p>
            <a:pPr lvl="1">
              <a:spcBef>
                <a:spcPts val="600"/>
              </a:spcBef>
            </a:pPr>
            <a:r>
              <a:rPr lang="en-US" sz="1600" dirty="0" err="1"/>
              <a:t>Tdocs</a:t>
            </a:r>
            <a:r>
              <a:rPr lang="en-US" sz="1600" dirty="0"/>
              <a:t> submission deadline to be moved to </a:t>
            </a:r>
            <a:r>
              <a:rPr lang="en-US" sz="1600" b="1" dirty="0"/>
              <a:t>Friday, 2400 </a:t>
            </a:r>
            <a:r>
              <a:rPr lang="en-US" sz="1600" dirty="0"/>
              <a:t>UTC of the week before, See below. Submission deadline may be adjusted for exceptional cases. </a:t>
            </a:r>
            <a:endParaRPr lang="en-GB" sz="18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14401" y="256675"/>
            <a:ext cx="9593225" cy="550016"/>
          </a:xfrm>
        </p:spPr>
        <p:txBody>
          <a:bodyPr/>
          <a:lstStyle/>
          <a:p>
            <a:r>
              <a:rPr lang="fr-FR" sz="4400" dirty="0" err="1"/>
              <a:t>Tdocs</a:t>
            </a:r>
            <a:r>
              <a:rPr lang="fr-FR" sz="4400" dirty="0"/>
              <a:t> </a:t>
            </a:r>
            <a:r>
              <a:rPr lang="fr-FR" sz="4400" dirty="0" err="1"/>
              <a:t>Submission</a:t>
            </a:r>
            <a:r>
              <a:rPr lang="fr-FR" sz="4400" dirty="0"/>
              <a:t> Deadline</a:t>
            </a:r>
            <a:endParaRPr lang="en-US" sz="4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0B7D6025-75AC-4E77-BBF3-EEC50D0FA14C}" type="slidenum">
              <a:rPr lang="de-DE" smtClean="0">
                <a:solidFill>
                  <a:srgbClr val="FFFFFF"/>
                </a:solidFill>
              </a:rPr>
              <a:pPr/>
              <a:t>5</a:t>
            </a:fld>
            <a:endParaRPr lang="de-DE" dirty="0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>
                <a:solidFill>
                  <a:srgbClr val="FFFFFF"/>
                </a:solidFill>
              </a:rPr>
              <a:t>INTEL CONFIDENTIAL</a:t>
            </a:r>
            <a:endParaRPr lang="en-US" dirty="0">
              <a:solidFill>
                <a:srgbClr val="FFFFFF"/>
              </a:solidFill>
            </a:endParaRPr>
          </a:p>
        </p:txBody>
      </p:sp>
      <p:graphicFrame>
        <p:nvGraphicFramePr>
          <p:cNvPr id="35" name="Table 34">
            <a:extLst>
              <a:ext uri="{FF2B5EF4-FFF2-40B4-BE49-F238E27FC236}">
                <a16:creationId xmlns:a16="http://schemas.microsoft.com/office/drawing/2014/main" id="{4D94AF60-E0AE-46F0-B00E-2E622F4887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5342114"/>
              </p:ext>
            </p:extLst>
          </p:nvPr>
        </p:nvGraphicFramePr>
        <p:xfrm>
          <a:off x="1836357" y="4263072"/>
          <a:ext cx="8526608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1886">
                  <a:extLst>
                    <a:ext uri="{9D8B030D-6E8A-4147-A177-3AD203B41FA5}">
                      <a16:colId xmlns:a16="http://schemas.microsoft.com/office/drawing/2014/main" val="3222265185"/>
                    </a:ext>
                  </a:extLst>
                </a:gridCol>
                <a:gridCol w="452755">
                  <a:extLst>
                    <a:ext uri="{9D8B030D-6E8A-4147-A177-3AD203B41FA5}">
                      <a16:colId xmlns:a16="http://schemas.microsoft.com/office/drawing/2014/main" val="810049068"/>
                    </a:ext>
                  </a:extLst>
                </a:gridCol>
                <a:gridCol w="391886">
                  <a:extLst>
                    <a:ext uri="{9D8B030D-6E8A-4147-A177-3AD203B41FA5}">
                      <a16:colId xmlns:a16="http://schemas.microsoft.com/office/drawing/2014/main" val="318663730"/>
                    </a:ext>
                  </a:extLst>
                </a:gridCol>
                <a:gridCol w="454343">
                  <a:extLst>
                    <a:ext uri="{9D8B030D-6E8A-4147-A177-3AD203B41FA5}">
                      <a16:colId xmlns:a16="http://schemas.microsoft.com/office/drawing/2014/main" val="426561157"/>
                    </a:ext>
                  </a:extLst>
                </a:gridCol>
                <a:gridCol w="434074">
                  <a:extLst>
                    <a:ext uri="{9D8B030D-6E8A-4147-A177-3AD203B41FA5}">
                      <a16:colId xmlns:a16="http://schemas.microsoft.com/office/drawing/2014/main" val="191868106"/>
                    </a:ext>
                  </a:extLst>
                </a:gridCol>
                <a:gridCol w="343218">
                  <a:extLst>
                    <a:ext uri="{9D8B030D-6E8A-4147-A177-3AD203B41FA5}">
                      <a16:colId xmlns:a16="http://schemas.microsoft.com/office/drawing/2014/main" val="46930901"/>
                    </a:ext>
                  </a:extLst>
                </a:gridCol>
                <a:gridCol w="391886">
                  <a:extLst>
                    <a:ext uri="{9D8B030D-6E8A-4147-A177-3AD203B41FA5}">
                      <a16:colId xmlns:a16="http://schemas.microsoft.com/office/drawing/2014/main" val="4155663960"/>
                    </a:ext>
                  </a:extLst>
                </a:gridCol>
                <a:gridCol w="403543">
                  <a:extLst>
                    <a:ext uri="{9D8B030D-6E8A-4147-A177-3AD203B41FA5}">
                      <a16:colId xmlns:a16="http://schemas.microsoft.com/office/drawing/2014/main" val="3778848251"/>
                    </a:ext>
                  </a:extLst>
                </a:gridCol>
                <a:gridCol w="452755">
                  <a:extLst>
                    <a:ext uri="{9D8B030D-6E8A-4147-A177-3AD203B41FA5}">
                      <a16:colId xmlns:a16="http://schemas.microsoft.com/office/drawing/2014/main" val="3663440674"/>
                    </a:ext>
                  </a:extLst>
                </a:gridCol>
                <a:gridCol w="403543">
                  <a:extLst>
                    <a:ext uri="{9D8B030D-6E8A-4147-A177-3AD203B41FA5}">
                      <a16:colId xmlns:a16="http://schemas.microsoft.com/office/drawing/2014/main" val="1553742635"/>
                    </a:ext>
                  </a:extLst>
                </a:gridCol>
                <a:gridCol w="427397">
                  <a:extLst>
                    <a:ext uri="{9D8B030D-6E8A-4147-A177-3AD203B41FA5}">
                      <a16:colId xmlns:a16="http://schemas.microsoft.com/office/drawing/2014/main" val="454029279"/>
                    </a:ext>
                  </a:extLst>
                </a:gridCol>
                <a:gridCol w="406718">
                  <a:extLst>
                    <a:ext uri="{9D8B030D-6E8A-4147-A177-3AD203B41FA5}">
                      <a16:colId xmlns:a16="http://schemas.microsoft.com/office/drawing/2014/main" val="343649330"/>
                    </a:ext>
                  </a:extLst>
                </a:gridCol>
                <a:gridCol w="343218">
                  <a:extLst>
                    <a:ext uri="{9D8B030D-6E8A-4147-A177-3AD203B41FA5}">
                      <a16:colId xmlns:a16="http://schemas.microsoft.com/office/drawing/2014/main" val="3515624952"/>
                    </a:ext>
                  </a:extLst>
                </a:gridCol>
                <a:gridCol w="373380">
                  <a:extLst>
                    <a:ext uri="{9D8B030D-6E8A-4147-A177-3AD203B41FA5}">
                      <a16:colId xmlns:a16="http://schemas.microsoft.com/office/drawing/2014/main" val="954203097"/>
                    </a:ext>
                  </a:extLst>
                </a:gridCol>
                <a:gridCol w="403543">
                  <a:extLst>
                    <a:ext uri="{9D8B030D-6E8A-4147-A177-3AD203B41FA5}">
                      <a16:colId xmlns:a16="http://schemas.microsoft.com/office/drawing/2014/main" val="2784502727"/>
                    </a:ext>
                  </a:extLst>
                </a:gridCol>
                <a:gridCol w="452755">
                  <a:extLst>
                    <a:ext uri="{9D8B030D-6E8A-4147-A177-3AD203B41FA5}">
                      <a16:colId xmlns:a16="http://schemas.microsoft.com/office/drawing/2014/main" val="2571483345"/>
                    </a:ext>
                  </a:extLst>
                </a:gridCol>
                <a:gridCol w="403543">
                  <a:extLst>
                    <a:ext uri="{9D8B030D-6E8A-4147-A177-3AD203B41FA5}">
                      <a16:colId xmlns:a16="http://schemas.microsoft.com/office/drawing/2014/main" val="4131668405"/>
                    </a:ext>
                  </a:extLst>
                </a:gridCol>
                <a:gridCol w="454343">
                  <a:extLst>
                    <a:ext uri="{9D8B030D-6E8A-4147-A177-3AD203B41FA5}">
                      <a16:colId xmlns:a16="http://schemas.microsoft.com/office/drawing/2014/main" val="698085448"/>
                    </a:ext>
                  </a:extLst>
                </a:gridCol>
                <a:gridCol w="406718">
                  <a:extLst>
                    <a:ext uri="{9D8B030D-6E8A-4147-A177-3AD203B41FA5}">
                      <a16:colId xmlns:a16="http://schemas.microsoft.com/office/drawing/2014/main" val="96655883"/>
                    </a:ext>
                  </a:extLst>
                </a:gridCol>
                <a:gridCol w="343218">
                  <a:extLst>
                    <a:ext uri="{9D8B030D-6E8A-4147-A177-3AD203B41FA5}">
                      <a16:colId xmlns:a16="http://schemas.microsoft.com/office/drawing/2014/main" val="3147330416"/>
                    </a:ext>
                  </a:extLst>
                </a:gridCol>
                <a:gridCol w="391886">
                  <a:extLst>
                    <a:ext uri="{9D8B030D-6E8A-4147-A177-3AD203B41FA5}">
                      <a16:colId xmlns:a16="http://schemas.microsoft.com/office/drawing/2014/main" val="209432071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Sun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Mon</a:t>
                      </a: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Tue</a:t>
                      </a: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Wed</a:t>
                      </a: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Thu</a:t>
                      </a: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Fri</a:t>
                      </a: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Sun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Mon</a:t>
                      </a: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Tue</a:t>
                      </a: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Wed</a:t>
                      </a: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Thu</a:t>
                      </a: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Fri</a:t>
                      </a: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Sun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Mon</a:t>
                      </a: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Tue</a:t>
                      </a: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Wed</a:t>
                      </a: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Thu</a:t>
                      </a: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Fri</a:t>
                      </a: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8558731"/>
                  </a:ext>
                </a:extLst>
              </a:tr>
            </a:tbl>
          </a:graphicData>
        </a:graphic>
      </p:graphicFrame>
      <p:sp>
        <p:nvSpPr>
          <p:cNvPr id="36" name="Right Brace 35">
            <a:extLst>
              <a:ext uri="{FF2B5EF4-FFF2-40B4-BE49-F238E27FC236}">
                <a16:creationId xmlns:a16="http://schemas.microsoft.com/office/drawing/2014/main" id="{DA9D9AC6-DAC8-4495-BA16-D0A180D4165F}"/>
              </a:ext>
            </a:extLst>
          </p:cNvPr>
          <p:cNvSpPr/>
          <p:nvPr/>
        </p:nvSpPr>
        <p:spPr bwMode="auto">
          <a:xfrm rot="5400000">
            <a:off x="8870058" y="3764449"/>
            <a:ext cx="192704" cy="2063068"/>
          </a:xfrm>
          <a:prstGeom prst="rightBrace">
            <a:avLst>
              <a:gd name="adj1" fmla="val 8333"/>
              <a:gd name="adj2" fmla="val 49267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8" name="Freeform: Shape 37">
            <a:extLst>
              <a:ext uri="{FF2B5EF4-FFF2-40B4-BE49-F238E27FC236}">
                <a16:creationId xmlns:a16="http://schemas.microsoft.com/office/drawing/2014/main" id="{9D5C2022-F64E-48D6-A7CC-EA628A93CA4A}"/>
              </a:ext>
            </a:extLst>
          </p:cNvPr>
          <p:cNvSpPr/>
          <p:nvPr/>
        </p:nvSpPr>
        <p:spPr bwMode="auto">
          <a:xfrm rot="206186">
            <a:off x="4152770" y="3997220"/>
            <a:ext cx="1605768" cy="206801"/>
          </a:xfrm>
          <a:custGeom>
            <a:avLst/>
            <a:gdLst>
              <a:gd name="connsiteX0" fmla="*/ 1682849 w 1682849"/>
              <a:gd name="connsiteY0" fmla="*/ 219184 h 257408"/>
              <a:gd name="connsiteX1" fmla="*/ 1002717 w 1682849"/>
              <a:gd name="connsiteY1" fmla="*/ 37816 h 257408"/>
              <a:gd name="connsiteX2" fmla="*/ 511510 w 1682849"/>
              <a:gd name="connsiteY2" fmla="*/ 15145 h 257408"/>
              <a:gd name="connsiteX3" fmla="*/ 58088 w 1682849"/>
              <a:gd name="connsiteY3" fmla="*/ 219184 h 257408"/>
              <a:gd name="connsiteX4" fmla="*/ 20303 w 1682849"/>
              <a:gd name="connsiteY4" fmla="*/ 256970 h 257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2849" h="257408">
                <a:moveTo>
                  <a:pt x="1682849" y="219184"/>
                </a:moveTo>
                <a:cubicBezTo>
                  <a:pt x="1440394" y="145503"/>
                  <a:pt x="1197940" y="71822"/>
                  <a:pt x="1002717" y="37816"/>
                </a:cubicBezTo>
                <a:cubicBezTo>
                  <a:pt x="807494" y="3810"/>
                  <a:pt x="668948" y="-15083"/>
                  <a:pt x="511510" y="15145"/>
                </a:cubicBezTo>
                <a:cubicBezTo>
                  <a:pt x="354072" y="45373"/>
                  <a:pt x="139956" y="178880"/>
                  <a:pt x="58088" y="219184"/>
                </a:cubicBezTo>
                <a:cubicBezTo>
                  <a:pt x="-23780" y="259488"/>
                  <a:pt x="-1739" y="258229"/>
                  <a:pt x="20303" y="256970"/>
                </a:cubicBezTo>
              </a:path>
            </a:pathLst>
          </a:cu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DA64C0D4-548F-4FB5-8FA4-E3F2858965DA}"/>
              </a:ext>
            </a:extLst>
          </p:cNvPr>
          <p:cNvSpPr/>
          <p:nvPr/>
        </p:nvSpPr>
        <p:spPr bwMode="auto">
          <a:xfrm>
            <a:off x="5577084" y="4240401"/>
            <a:ext cx="324952" cy="436559"/>
          </a:xfrm>
          <a:prstGeom prst="ellipse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637744CC-B688-4ECF-ADE9-B26EFBD31CD3}"/>
              </a:ext>
            </a:extLst>
          </p:cNvPr>
          <p:cNvSpPr/>
          <p:nvPr/>
        </p:nvSpPr>
        <p:spPr bwMode="auto">
          <a:xfrm>
            <a:off x="3985147" y="4208464"/>
            <a:ext cx="324952" cy="436559"/>
          </a:xfrm>
          <a:prstGeom prst="ellipse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8DF5BA73-761E-4BF5-99CC-24492E25869A}"/>
              </a:ext>
            </a:extLst>
          </p:cNvPr>
          <p:cNvSpPr txBox="1"/>
          <p:nvPr/>
        </p:nvSpPr>
        <p:spPr>
          <a:xfrm>
            <a:off x="8410968" y="4850142"/>
            <a:ext cx="111088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Meeting Week</a:t>
            </a:r>
          </a:p>
        </p:txBody>
      </p:sp>
      <p:sp>
        <p:nvSpPr>
          <p:cNvPr id="44" name="Right Brace 43">
            <a:extLst>
              <a:ext uri="{FF2B5EF4-FFF2-40B4-BE49-F238E27FC236}">
                <a16:creationId xmlns:a16="http://schemas.microsoft.com/office/drawing/2014/main" id="{C5779802-86FF-4FD0-9946-E34110A83F04}"/>
              </a:ext>
            </a:extLst>
          </p:cNvPr>
          <p:cNvSpPr/>
          <p:nvPr/>
        </p:nvSpPr>
        <p:spPr bwMode="auto">
          <a:xfrm rot="5400000">
            <a:off x="5715541" y="4532206"/>
            <a:ext cx="116052" cy="392966"/>
          </a:xfrm>
          <a:prstGeom prst="rightBrace">
            <a:avLst>
              <a:gd name="adj1" fmla="val 8333"/>
              <a:gd name="adj2" fmla="val 49267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F7E7DB56-79A0-447F-B69C-2AB6E4F495E6}"/>
              </a:ext>
            </a:extLst>
          </p:cNvPr>
          <p:cNvSpPr txBox="1"/>
          <p:nvPr/>
        </p:nvSpPr>
        <p:spPr>
          <a:xfrm>
            <a:off x="5245845" y="4821174"/>
            <a:ext cx="111088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Current </a:t>
            </a:r>
            <a:r>
              <a:rPr lang="en-US" sz="1000" dirty="0" err="1"/>
              <a:t>Tdoc</a:t>
            </a:r>
            <a:r>
              <a:rPr lang="en-US" sz="1000" dirty="0"/>
              <a:t> Submission Deadline</a:t>
            </a:r>
          </a:p>
        </p:txBody>
      </p:sp>
      <p:sp>
        <p:nvSpPr>
          <p:cNvPr id="46" name="Right Brace 45">
            <a:extLst>
              <a:ext uri="{FF2B5EF4-FFF2-40B4-BE49-F238E27FC236}">
                <a16:creationId xmlns:a16="http://schemas.microsoft.com/office/drawing/2014/main" id="{5F2B6BC1-BBB8-4A64-B724-DF83C76A028D}"/>
              </a:ext>
            </a:extLst>
          </p:cNvPr>
          <p:cNvSpPr/>
          <p:nvPr/>
        </p:nvSpPr>
        <p:spPr bwMode="auto">
          <a:xfrm rot="5400000">
            <a:off x="4081954" y="4534500"/>
            <a:ext cx="116052" cy="392966"/>
          </a:xfrm>
          <a:prstGeom prst="rightBrace">
            <a:avLst>
              <a:gd name="adj1" fmla="val 8333"/>
              <a:gd name="adj2" fmla="val 49267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85E95346-C5DE-49EB-8EBC-CD42B7701BB6}"/>
              </a:ext>
            </a:extLst>
          </p:cNvPr>
          <p:cNvSpPr txBox="1"/>
          <p:nvPr/>
        </p:nvSpPr>
        <p:spPr>
          <a:xfrm>
            <a:off x="3612258" y="4800797"/>
            <a:ext cx="111088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New </a:t>
            </a:r>
            <a:r>
              <a:rPr lang="en-US" sz="1000" dirty="0" err="1"/>
              <a:t>Tdoc</a:t>
            </a:r>
            <a:r>
              <a:rPr lang="en-US" sz="1000" dirty="0"/>
              <a:t> Submission Deadline </a:t>
            </a:r>
          </a:p>
        </p:txBody>
      </p:sp>
      <p:sp>
        <p:nvSpPr>
          <p:cNvPr id="16" name="Content Placeholder 1">
            <a:extLst>
              <a:ext uri="{FF2B5EF4-FFF2-40B4-BE49-F238E27FC236}">
                <a16:creationId xmlns:a16="http://schemas.microsoft.com/office/drawing/2014/main" id="{435F6DA3-CB86-40FE-85B2-D86EEF9EB9A9}"/>
              </a:ext>
            </a:extLst>
          </p:cNvPr>
          <p:cNvSpPr txBox="1">
            <a:spLocks/>
          </p:cNvSpPr>
          <p:nvPr/>
        </p:nvSpPr>
        <p:spPr>
          <a:xfrm>
            <a:off x="619864" y="5542057"/>
            <a:ext cx="11005172" cy="540090"/>
          </a:xfrm>
        </p:spPr>
        <p:txBody>
          <a:bodyPr>
            <a:normAutofit/>
          </a:bodyPr>
          <a:lstStyle>
            <a:lvl1pPr marL="608013" indent="-6080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600"/>
              </a:spcBef>
            </a:pPr>
            <a:r>
              <a:rPr lang="en-US" sz="2400" b="1" kern="0" dirty="0">
                <a:solidFill>
                  <a:srgbClr val="FF0000"/>
                </a:solidFill>
              </a:rPr>
              <a:t>Proposal</a:t>
            </a:r>
            <a:r>
              <a:rPr lang="en-US" sz="2400" b="1" u="sng" kern="0" dirty="0">
                <a:solidFill>
                  <a:srgbClr val="FF0000"/>
                </a:solidFill>
              </a:rPr>
              <a:t> endorsed. </a:t>
            </a:r>
          </a:p>
        </p:txBody>
      </p:sp>
    </p:spTree>
    <p:extLst>
      <p:ext uri="{BB962C8B-B14F-4D97-AF65-F5344CB8AC3E}">
        <p14:creationId xmlns:p14="http://schemas.microsoft.com/office/powerpoint/2010/main" val="1259915582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652463" y="228600"/>
            <a:ext cx="9102725" cy="680781"/>
          </a:xfrm>
        </p:spPr>
        <p:txBody>
          <a:bodyPr/>
          <a:lstStyle/>
          <a:p>
            <a:r>
              <a:rPr lang="de-DE" altLang="de-DE" dirty="0"/>
              <a:t>SA2 Meetings Resource Usage </a:t>
            </a:r>
            <a:endParaRPr lang="de-DE" altLang="de-DE" sz="2800" dirty="0"/>
          </a:p>
        </p:txBody>
      </p:sp>
      <p:sp>
        <p:nvSpPr>
          <p:cNvPr id="16389" name="TextBox 15"/>
          <p:cNvSpPr txBox="1">
            <a:spLocks noChangeArrowheads="1"/>
          </p:cNvSpPr>
          <p:nvPr/>
        </p:nvSpPr>
        <p:spPr bwMode="auto">
          <a:xfrm rot="-5400000">
            <a:off x="-60875" y="3483676"/>
            <a:ext cx="24161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800" b="1">
                <a:latin typeface="Arial" panose="020B0604020202020204" pitchFamily="34" charset="0"/>
              </a:rPr>
              <a:t>Number of Sessions</a:t>
            </a:r>
          </a:p>
        </p:txBody>
      </p:sp>
      <p:graphicFrame>
        <p:nvGraphicFramePr>
          <p:cNvPr id="8" name="Char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15282145"/>
              </p:ext>
            </p:extLst>
          </p:nvPr>
        </p:nvGraphicFramePr>
        <p:xfrm>
          <a:off x="1331362" y="1054726"/>
          <a:ext cx="8716962" cy="54438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itle 1">
            <a:extLst>
              <a:ext uri="{FF2B5EF4-FFF2-40B4-BE49-F238E27FC236}">
                <a16:creationId xmlns:a16="http://schemas.microsoft.com/office/drawing/2014/main" id="{AB1CA2E9-9CB5-47BB-89FE-6CF03B3256B4}"/>
              </a:ext>
            </a:extLst>
          </p:cNvPr>
          <p:cNvSpPr txBox="1">
            <a:spLocks/>
          </p:cNvSpPr>
          <p:nvPr/>
        </p:nvSpPr>
        <p:spPr bwMode="auto">
          <a:xfrm>
            <a:off x="9843050" y="6048151"/>
            <a:ext cx="2035175" cy="450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en-US" sz="1800" b="1" kern="0" dirty="0"/>
              <a:t>Source</a:t>
            </a:r>
            <a:r>
              <a:rPr lang="en-US" altLang="en-US" sz="1800" kern="0" dirty="0"/>
              <a:t>: SP-190395</a:t>
            </a:r>
          </a:p>
        </p:txBody>
      </p:sp>
    </p:spTree>
    <p:extLst>
      <p:ext uri="{BB962C8B-B14F-4D97-AF65-F5344CB8AC3E}">
        <p14:creationId xmlns:p14="http://schemas.microsoft.com/office/powerpoint/2010/main" val="7338987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425935" y="164305"/>
            <a:ext cx="9102725" cy="620714"/>
          </a:xfrm>
        </p:spPr>
        <p:txBody>
          <a:bodyPr/>
          <a:lstStyle/>
          <a:p>
            <a:r>
              <a:rPr lang="de-DE" altLang="de-DE" dirty="0"/>
              <a:t>SA2 Document handling / Meeting</a:t>
            </a:r>
            <a:endParaRPr lang="de-DE" altLang="de-DE" sz="2800" dirty="0"/>
          </a:p>
        </p:txBody>
      </p:sp>
      <p:sp>
        <p:nvSpPr>
          <p:cNvPr id="17411" name="TextBox 12"/>
          <p:cNvSpPr txBox="1">
            <a:spLocks noChangeArrowheads="1"/>
          </p:cNvSpPr>
          <p:nvPr/>
        </p:nvSpPr>
        <p:spPr bwMode="auto">
          <a:xfrm rot="-5400000">
            <a:off x="-61038" y="3023376"/>
            <a:ext cx="20828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800" b="1" dirty="0">
                <a:latin typeface="Arial" panose="020B0604020202020204" pitchFamily="34" charset="0"/>
              </a:rPr>
              <a:t>Number of Tdocs</a:t>
            </a:r>
          </a:p>
        </p:txBody>
      </p:sp>
      <p:cxnSp>
        <p:nvCxnSpPr>
          <p:cNvPr id="17412" name="Straight Connector 16"/>
          <p:cNvCxnSpPr>
            <a:cxnSpLocks noChangeShapeType="1"/>
          </p:cNvCxnSpPr>
          <p:nvPr/>
        </p:nvCxnSpPr>
        <p:spPr bwMode="auto">
          <a:xfrm flipV="1">
            <a:off x="3044992" y="5965008"/>
            <a:ext cx="1204518" cy="6354"/>
          </a:xfrm>
          <a:prstGeom prst="line">
            <a:avLst/>
          </a:prstGeom>
          <a:noFill/>
          <a:ln w="28575" algn="ctr">
            <a:solidFill>
              <a:srgbClr val="00B05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7413" name="TextBox 27"/>
          <p:cNvSpPr txBox="1">
            <a:spLocks noChangeArrowheads="1"/>
          </p:cNvSpPr>
          <p:nvPr/>
        </p:nvSpPr>
        <p:spPr bwMode="auto">
          <a:xfrm>
            <a:off x="3227386" y="5977715"/>
            <a:ext cx="8858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 dirty="0">
                <a:solidFill>
                  <a:srgbClr val="00B050"/>
                </a:solidFill>
                <a:latin typeface="Arial Black" panose="020B0A04020102020204" pitchFamily="34" charset="0"/>
              </a:rPr>
              <a:t>Rel-12</a:t>
            </a:r>
          </a:p>
        </p:txBody>
      </p:sp>
      <p:cxnSp>
        <p:nvCxnSpPr>
          <p:cNvPr id="17414" name="Straight Connector 31"/>
          <p:cNvCxnSpPr>
            <a:cxnSpLocks noChangeShapeType="1"/>
          </p:cNvCxnSpPr>
          <p:nvPr/>
        </p:nvCxnSpPr>
        <p:spPr bwMode="auto">
          <a:xfrm>
            <a:off x="1868164" y="5965009"/>
            <a:ext cx="1065365" cy="6352"/>
          </a:xfrm>
          <a:prstGeom prst="line">
            <a:avLst/>
          </a:prstGeom>
          <a:noFill/>
          <a:ln w="28575" algn="ctr">
            <a:solidFill>
              <a:srgbClr val="66330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7415" name="TextBox 33"/>
          <p:cNvSpPr txBox="1">
            <a:spLocks noChangeArrowheads="1"/>
          </p:cNvSpPr>
          <p:nvPr/>
        </p:nvSpPr>
        <p:spPr bwMode="auto">
          <a:xfrm>
            <a:off x="1984527" y="5965008"/>
            <a:ext cx="88741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 dirty="0">
                <a:solidFill>
                  <a:srgbClr val="663300"/>
                </a:solidFill>
                <a:latin typeface="Arial Black" panose="020B0A04020102020204" pitchFamily="34" charset="0"/>
              </a:rPr>
              <a:t>Rel-11</a:t>
            </a:r>
          </a:p>
        </p:txBody>
      </p:sp>
      <p:sp>
        <p:nvSpPr>
          <p:cNvPr id="17416" name="TextBox 27"/>
          <p:cNvSpPr txBox="1">
            <a:spLocks noChangeArrowheads="1"/>
          </p:cNvSpPr>
          <p:nvPr/>
        </p:nvSpPr>
        <p:spPr bwMode="auto">
          <a:xfrm>
            <a:off x="4626372" y="5971362"/>
            <a:ext cx="88741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 dirty="0">
                <a:solidFill>
                  <a:srgbClr val="FF0000"/>
                </a:solidFill>
                <a:latin typeface="Arial Black" panose="020B0A04020102020204" pitchFamily="34" charset="0"/>
              </a:rPr>
              <a:t>Rel-13</a:t>
            </a:r>
          </a:p>
        </p:txBody>
      </p:sp>
      <p:cxnSp>
        <p:nvCxnSpPr>
          <p:cNvPr id="17417" name="Straight Connector 16"/>
          <p:cNvCxnSpPr>
            <a:cxnSpLocks noChangeShapeType="1"/>
          </p:cNvCxnSpPr>
          <p:nvPr/>
        </p:nvCxnSpPr>
        <p:spPr bwMode="auto">
          <a:xfrm>
            <a:off x="4366349" y="5965008"/>
            <a:ext cx="1397677" cy="12706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7418" name="Straight Connector 11"/>
          <p:cNvCxnSpPr>
            <a:cxnSpLocks noChangeShapeType="1"/>
          </p:cNvCxnSpPr>
          <p:nvPr/>
        </p:nvCxnSpPr>
        <p:spPr bwMode="auto">
          <a:xfrm flipV="1">
            <a:off x="5886644" y="5965009"/>
            <a:ext cx="1107566" cy="9021"/>
          </a:xfrm>
          <a:prstGeom prst="line">
            <a:avLst/>
          </a:prstGeom>
          <a:noFill/>
          <a:ln w="28575" algn="ctr">
            <a:solidFill>
              <a:srgbClr val="F6BF5C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7419" name="TextBox 25"/>
          <p:cNvSpPr txBox="1">
            <a:spLocks noChangeArrowheads="1"/>
          </p:cNvSpPr>
          <p:nvPr/>
        </p:nvSpPr>
        <p:spPr bwMode="auto">
          <a:xfrm>
            <a:off x="5997515" y="5973615"/>
            <a:ext cx="8858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 dirty="0">
                <a:solidFill>
                  <a:srgbClr val="FFC000"/>
                </a:solidFill>
                <a:latin typeface="Arial Black" panose="020B0A04020102020204" pitchFamily="34" charset="0"/>
              </a:rPr>
              <a:t>Rel-14</a:t>
            </a:r>
          </a:p>
        </p:txBody>
      </p:sp>
      <p:cxnSp>
        <p:nvCxnSpPr>
          <p:cNvPr id="17420" name="Straight Connector 11"/>
          <p:cNvCxnSpPr>
            <a:cxnSpLocks noChangeShapeType="1"/>
          </p:cNvCxnSpPr>
          <p:nvPr/>
        </p:nvCxnSpPr>
        <p:spPr bwMode="auto">
          <a:xfrm>
            <a:off x="7093187" y="5971361"/>
            <a:ext cx="1169300" cy="0"/>
          </a:xfrm>
          <a:prstGeom prst="line">
            <a:avLst/>
          </a:prstGeom>
          <a:noFill/>
          <a:ln w="28575" algn="ctr">
            <a:solidFill>
              <a:srgbClr val="00B0F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7421" name="TextBox 25"/>
          <p:cNvSpPr txBox="1">
            <a:spLocks noChangeArrowheads="1"/>
          </p:cNvSpPr>
          <p:nvPr/>
        </p:nvSpPr>
        <p:spPr bwMode="auto">
          <a:xfrm>
            <a:off x="7227176" y="5977715"/>
            <a:ext cx="8858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 dirty="0">
                <a:solidFill>
                  <a:srgbClr val="00B0F0"/>
                </a:solidFill>
                <a:latin typeface="Arial Black" panose="020B0A04020102020204" pitchFamily="34" charset="0"/>
              </a:rPr>
              <a:t>Rel-15</a:t>
            </a:r>
          </a:p>
        </p:txBody>
      </p:sp>
      <p:cxnSp>
        <p:nvCxnSpPr>
          <p:cNvPr id="23" name="Straight Connector 11"/>
          <p:cNvCxnSpPr>
            <a:cxnSpLocks noChangeShapeType="1"/>
          </p:cNvCxnSpPr>
          <p:nvPr/>
        </p:nvCxnSpPr>
        <p:spPr bwMode="auto">
          <a:xfrm>
            <a:off x="8386312" y="5977714"/>
            <a:ext cx="1275605" cy="0"/>
          </a:xfrm>
          <a:prstGeom prst="line">
            <a:avLst/>
          </a:prstGeom>
          <a:noFill/>
          <a:ln w="28575" algn="ctr">
            <a:solidFill>
              <a:schemeClr val="accent4">
                <a:lumMod val="75000"/>
              </a:schemeClr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4" name="TextBox 25"/>
          <p:cNvSpPr txBox="1">
            <a:spLocks noChangeArrowheads="1"/>
          </p:cNvSpPr>
          <p:nvPr/>
        </p:nvSpPr>
        <p:spPr bwMode="auto">
          <a:xfrm>
            <a:off x="8580883" y="5977714"/>
            <a:ext cx="88646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 dirty="0">
                <a:solidFill>
                  <a:srgbClr val="7030A0"/>
                </a:solidFill>
                <a:latin typeface="Arial Black" panose="020B0A04020102020204" pitchFamily="34" charset="0"/>
              </a:rPr>
              <a:t>Rel-16</a:t>
            </a:r>
          </a:p>
        </p:txBody>
      </p:sp>
      <p:graphicFrame>
        <p:nvGraphicFramePr>
          <p:cNvPr id="17" name="Chart 1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96141717"/>
              </p:ext>
            </p:extLst>
          </p:nvPr>
        </p:nvGraphicFramePr>
        <p:xfrm>
          <a:off x="958138" y="1011095"/>
          <a:ext cx="8802667" cy="49666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8" name="Title 1">
            <a:extLst>
              <a:ext uri="{FF2B5EF4-FFF2-40B4-BE49-F238E27FC236}">
                <a16:creationId xmlns:a16="http://schemas.microsoft.com/office/drawing/2014/main" id="{0F41E482-D47E-4116-83EF-38473D6D8E16}"/>
              </a:ext>
            </a:extLst>
          </p:cNvPr>
          <p:cNvSpPr txBox="1">
            <a:spLocks/>
          </p:cNvSpPr>
          <p:nvPr/>
        </p:nvSpPr>
        <p:spPr bwMode="auto">
          <a:xfrm>
            <a:off x="9883423" y="5977714"/>
            <a:ext cx="2035175" cy="450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en-US" sz="1800" b="1" kern="0" dirty="0"/>
              <a:t>Source</a:t>
            </a:r>
            <a:r>
              <a:rPr lang="en-US" altLang="en-US" sz="1800" kern="0" dirty="0"/>
              <a:t>: SP-190395</a:t>
            </a:r>
          </a:p>
        </p:txBody>
      </p:sp>
    </p:spTree>
    <p:extLst>
      <p:ext uri="{BB962C8B-B14F-4D97-AF65-F5344CB8AC3E}">
        <p14:creationId xmlns:p14="http://schemas.microsoft.com/office/powerpoint/2010/main" val="17224410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1"/>
          </p:nvPr>
        </p:nvSpPr>
        <p:spPr>
          <a:xfrm>
            <a:off x="593414" y="1466062"/>
            <a:ext cx="11005172" cy="4503987"/>
          </a:xfrm>
        </p:spPr>
        <p:txBody>
          <a:bodyPr>
            <a:normAutofit fontScale="85000" lnSpcReduction="20000"/>
          </a:bodyPr>
          <a:lstStyle/>
          <a:p>
            <a:r>
              <a:rPr lang="en-GB" sz="2800" b="1" u="sng" dirty="0"/>
              <a:t>Background</a:t>
            </a:r>
            <a:endParaRPr lang="en-GB" sz="2800" dirty="0"/>
          </a:p>
          <a:p>
            <a:pPr lvl="1"/>
            <a:r>
              <a:rPr lang="en-GB" sz="2300" dirty="0"/>
              <a:t>Rel-15/Rel-16 5GS_Ph1 maintained has been handled separately under agenda 6.5.x. </a:t>
            </a:r>
          </a:p>
          <a:p>
            <a:pPr lvl="1"/>
            <a:r>
              <a:rPr lang="en-GB" sz="2300" dirty="0"/>
              <a:t>This was necessary due to huge 5GS_Ph1 maintenance load and due to scheduling aspects</a:t>
            </a:r>
          </a:p>
          <a:p>
            <a:pPr lvl="1"/>
            <a:r>
              <a:rPr lang="en-GB" sz="2300" dirty="0"/>
              <a:t>Load has been going down steadily. Now expected to be in 7 TUs or less. </a:t>
            </a:r>
          </a:p>
          <a:p>
            <a:r>
              <a:rPr lang="en-GB" sz="2800" b="1" u="sng" dirty="0"/>
              <a:t>Proposal</a:t>
            </a:r>
            <a:endParaRPr lang="en-GB" sz="2800" dirty="0"/>
          </a:p>
          <a:p>
            <a:pPr lvl="1"/>
            <a:r>
              <a:rPr lang="en-GB" sz="2400" dirty="0"/>
              <a:t>Strongly enforce FASMO criterion on 5GS_Ph1 Rel-15/Rel-16 maintenance. </a:t>
            </a:r>
          </a:p>
          <a:p>
            <a:pPr lvl="1"/>
            <a:r>
              <a:rPr lang="en-GB" sz="2400" dirty="0"/>
              <a:t>Merge the 5GS_Ph1 Rel-15 maintenance with agenda 5.1 to 5.4</a:t>
            </a:r>
          </a:p>
          <a:p>
            <a:pPr lvl="2"/>
            <a:r>
              <a:rPr lang="en-GB" sz="1800" dirty="0"/>
              <a:t>5.1 (3GPP Packet Access Maintenance) to include 23.501 and 23.502</a:t>
            </a:r>
          </a:p>
          <a:p>
            <a:pPr lvl="2"/>
            <a:r>
              <a:rPr lang="en-GB" sz="1800" dirty="0"/>
              <a:t>5.2 (QoS and PCC maintenance) to include 23.503 </a:t>
            </a:r>
          </a:p>
          <a:p>
            <a:pPr lvl="2"/>
            <a:r>
              <a:rPr lang="en-GB" sz="1800" dirty="0"/>
              <a:t>5.3 (non-3GPP maintenance) to include 23.501 and 23.502 </a:t>
            </a:r>
          </a:p>
          <a:p>
            <a:pPr lvl="2"/>
            <a:r>
              <a:rPr lang="en-GB" sz="1800" dirty="0"/>
              <a:t>5.4 (IMS and IMS-Related Maintenance) to include 23.501 and 23.502</a:t>
            </a:r>
          </a:p>
          <a:p>
            <a:pPr lvl="1"/>
            <a:r>
              <a:rPr lang="en-GB" sz="2400" dirty="0"/>
              <a:t>Merge the 5GS_Ph1 Rel-16 maintenance with agenda 6.1 to 6.4</a:t>
            </a:r>
          </a:p>
          <a:p>
            <a:pPr lvl="2"/>
            <a:r>
              <a:rPr lang="en-GB" sz="1800" dirty="0"/>
              <a:t>6.1 (3GPP Packet Access Maintenance) to include 23.501 and 23.502</a:t>
            </a:r>
          </a:p>
          <a:p>
            <a:pPr lvl="2"/>
            <a:r>
              <a:rPr lang="en-GB" sz="1800" dirty="0"/>
              <a:t>6.2 (QoS and PCC maintenance) to include 23.503 </a:t>
            </a:r>
          </a:p>
          <a:p>
            <a:pPr lvl="2"/>
            <a:r>
              <a:rPr lang="en-GB" sz="1800" dirty="0"/>
              <a:t>6.3 (non-3GPP maintenance) to include 23.501 and 23.502 </a:t>
            </a:r>
          </a:p>
          <a:p>
            <a:pPr lvl="2"/>
            <a:r>
              <a:rPr lang="en-GB" sz="1800" dirty="0"/>
              <a:t>6.4 (IMS and IMS-Related Maintenance) to include 23.501 and 23.502</a:t>
            </a:r>
          </a:p>
          <a:p>
            <a:pPr lvl="1"/>
            <a:endParaRPr lang="en-GB" sz="2400" dirty="0"/>
          </a:p>
          <a:p>
            <a:pPr marL="609600" lvl="1" indent="0">
              <a:buNone/>
            </a:pPr>
            <a:endParaRPr lang="en-GB" sz="2400" dirty="0"/>
          </a:p>
          <a:p>
            <a:pPr lvl="1"/>
            <a:endParaRPr lang="en-GB" sz="1600" dirty="0"/>
          </a:p>
          <a:p>
            <a:endParaRPr lang="en-GB" sz="1867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41195" y="256675"/>
            <a:ext cx="9866432" cy="550016"/>
          </a:xfrm>
        </p:spPr>
        <p:txBody>
          <a:bodyPr/>
          <a:lstStyle/>
          <a:p>
            <a:r>
              <a:rPr lang="en-GB" sz="4400" dirty="0"/>
              <a:t>Rel-15/Rel-16 5GS_Ph1 maintenance</a:t>
            </a:r>
            <a:endParaRPr lang="en-US" sz="4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0B7D6025-75AC-4E77-BBF3-EEC50D0FA14C}" type="slidenum">
              <a:rPr lang="de-DE" smtClean="0">
                <a:solidFill>
                  <a:srgbClr val="FFFFFF"/>
                </a:solidFill>
              </a:rPr>
              <a:pPr/>
              <a:t>8</a:t>
            </a:fld>
            <a:endParaRPr lang="de-DE" dirty="0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>
                <a:solidFill>
                  <a:srgbClr val="FFFFFF"/>
                </a:solidFill>
              </a:rPr>
              <a:t>INTEL CONFIDENTIAL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3695905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1"/>
          </p:nvPr>
        </p:nvSpPr>
        <p:spPr>
          <a:xfrm>
            <a:off x="593414" y="1466062"/>
            <a:ext cx="11005172" cy="4503987"/>
          </a:xfrm>
        </p:spPr>
        <p:txBody>
          <a:bodyPr>
            <a:normAutofit fontScale="62500" lnSpcReduction="20000"/>
          </a:bodyPr>
          <a:lstStyle/>
          <a:p>
            <a:r>
              <a:rPr lang="en-GB" sz="2800" b="1" u="sng" dirty="0"/>
              <a:t>Background</a:t>
            </a:r>
            <a:endParaRPr lang="en-GB" sz="2800" dirty="0"/>
          </a:p>
          <a:p>
            <a:pPr lvl="1"/>
            <a:r>
              <a:rPr lang="en-GB" sz="2300" dirty="0"/>
              <a:t>Rel-16 stage-2 was frozen at SA#84. </a:t>
            </a:r>
          </a:p>
          <a:p>
            <a:pPr lvl="1"/>
            <a:r>
              <a:rPr lang="en-GB" sz="2300" dirty="0"/>
              <a:t>Looking at many Rel-16 exception requests and the previous maintenance effort data, it is expect that for Q4-2019, Rel-16 maintenance effort would be high. </a:t>
            </a:r>
          </a:p>
          <a:p>
            <a:r>
              <a:rPr lang="en-GB" sz="2800" b="1" u="sng" dirty="0"/>
              <a:t>Proposal</a:t>
            </a:r>
            <a:endParaRPr lang="en-GB" sz="2800" dirty="0"/>
          </a:p>
          <a:p>
            <a:pPr lvl="1"/>
            <a:r>
              <a:rPr lang="en-GB" sz="2400" dirty="0"/>
              <a:t>Keep Rel-16 maintenance agenda separate for following big Rel-16 WIs</a:t>
            </a:r>
          </a:p>
          <a:p>
            <a:pPr lvl="2"/>
            <a:r>
              <a:rPr lang="en-GB" sz="1800" dirty="0"/>
              <a:t>eV2XARC</a:t>
            </a:r>
          </a:p>
          <a:p>
            <a:pPr lvl="2"/>
            <a:r>
              <a:rPr lang="en-GB" sz="1800" dirty="0"/>
              <a:t>ATSSS</a:t>
            </a:r>
          </a:p>
          <a:p>
            <a:pPr lvl="2"/>
            <a:r>
              <a:rPr lang="en-GB" sz="1800" dirty="0"/>
              <a:t>5WWC</a:t>
            </a:r>
          </a:p>
          <a:p>
            <a:pPr lvl="2"/>
            <a:r>
              <a:rPr lang="en-GB" sz="1800" dirty="0"/>
              <a:t>5G_CIoT</a:t>
            </a:r>
          </a:p>
          <a:p>
            <a:pPr lvl="2"/>
            <a:r>
              <a:rPr lang="en-GB" sz="1800" dirty="0" err="1"/>
              <a:t>Vertical_LAN</a:t>
            </a:r>
            <a:endParaRPr lang="en-GB" sz="1800" dirty="0"/>
          </a:p>
          <a:p>
            <a:pPr lvl="2"/>
            <a:r>
              <a:rPr lang="en-GB" sz="1800" dirty="0" err="1"/>
              <a:t>eNA</a:t>
            </a:r>
            <a:endParaRPr lang="en-GB" sz="1800" dirty="0"/>
          </a:p>
          <a:p>
            <a:pPr lvl="2"/>
            <a:r>
              <a:rPr lang="en-GB" sz="1800" dirty="0" err="1"/>
              <a:t>eLCS</a:t>
            </a:r>
            <a:endParaRPr lang="en-GB" sz="1800" dirty="0"/>
          </a:p>
          <a:p>
            <a:pPr lvl="2"/>
            <a:r>
              <a:rPr lang="en-GB" sz="1800" dirty="0" err="1"/>
              <a:t>eSBA</a:t>
            </a:r>
            <a:endParaRPr lang="en-GB" sz="1800" dirty="0"/>
          </a:p>
          <a:p>
            <a:pPr lvl="1"/>
            <a:r>
              <a:rPr lang="en-GB" sz="2400" dirty="0"/>
              <a:t>Merge the Rel-16 maintenance agenda for all other remaining WIs with agenda 6.1 to 6.4</a:t>
            </a:r>
          </a:p>
          <a:p>
            <a:pPr lvl="2"/>
            <a:r>
              <a:rPr lang="en-GB" sz="1800" dirty="0"/>
              <a:t>6.1 (3GPP Packet Access Maintenance) to include 23.501 and 23.502</a:t>
            </a:r>
          </a:p>
          <a:p>
            <a:pPr lvl="2"/>
            <a:r>
              <a:rPr lang="en-GB" sz="1800" dirty="0"/>
              <a:t>6.2 (QoS and PCC maintenance) to include 23.503 </a:t>
            </a:r>
          </a:p>
          <a:p>
            <a:pPr lvl="2"/>
            <a:r>
              <a:rPr lang="en-GB" sz="1800" dirty="0"/>
              <a:t>6.3 (non-3GPP maintenance) to include 23.501 and 23.502 </a:t>
            </a:r>
          </a:p>
          <a:p>
            <a:pPr lvl="2"/>
            <a:r>
              <a:rPr lang="en-GB" sz="1800" dirty="0"/>
              <a:t>6.4 (IMS and IMS-Related Maintenance) to include 23.501 and 23.502</a:t>
            </a:r>
          </a:p>
          <a:p>
            <a:pPr lvl="1"/>
            <a:endParaRPr lang="en-GB" sz="2400" dirty="0"/>
          </a:p>
          <a:p>
            <a:r>
              <a:rPr lang="en-GB" sz="2900" dirty="0">
                <a:solidFill>
                  <a:srgbClr val="FF0000"/>
                </a:solidFill>
              </a:rPr>
              <a:t>Proposal </a:t>
            </a:r>
            <a:r>
              <a:rPr lang="en-GB" sz="2900" b="1" u="sng" dirty="0">
                <a:solidFill>
                  <a:srgbClr val="FF0000"/>
                </a:solidFill>
              </a:rPr>
              <a:t>Endorsed</a:t>
            </a:r>
            <a:r>
              <a:rPr lang="en-GB" sz="2900" dirty="0">
                <a:solidFill>
                  <a:srgbClr val="FF0000"/>
                </a:solidFill>
              </a:rPr>
              <a:t>. </a:t>
            </a:r>
          </a:p>
          <a:p>
            <a:pPr marL="609600" lvl="1" indent="0">
              <a:buNone/>
            </a:pPr>
            <a:endParaRPr lang="en-GB" sz="2400" dirty="0"/>
          </a:p>
          <a:p>
            <a:pPr lvl="1"/>
            <a:endParaRPr lang="en-GB" sz="1600" dirty="0"/>
          </a:p>
          <a:p>
            <a:endParaRPr lang="en-GB" sz="1867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41195" y="256675"/>
            <a:ext cx="9866432" cy="550016"/>
          </a:xfrm>
        </p:spPr>
        <p:txBody>
          <a:bodyPr/>
          <a:lstStyle/>
          <a:p>
            <a:r>
              <a:rPr lang="en-GB" sz="4400" dirty="0"/>
              <a:t>Rel-16 maintenance (except 5GS_ph1)</a:t>
            </a:r>
            <a:endParaRPr lang="en-US" sz="4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0B7D6025-75AC-4E77-BBF3-EEC50D0FA14C}" type="slidenum">
              <a:rPr lang="de-DE" smtClean="0">
                <a:solidFill>
                  <a:srgbClr val="FFFFFF"/>
                </a:solidFill>
              </a:rPr>
              <a:pPr/>
              <a:t>9</a:t>
            </a:fld>
            <a:endParaRPr lang="de-DE" dirty="0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>
                <a:solidFill>
                  <a:srgbClr val="FFFFFF"/>
                </a:solidFill>
              </a:rPr>
              <a:t>INTEL CONFIDENTIAL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1167700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10443</TotalTime>
  <Words>1124</Words>
  <Application>Microsoft Office PowerPoint</Application>
  <PresentationFormat>Widescreen</PresentationFormat>
  <Paragraphs>215</Paragraphs>
  <Slides>13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宋体</vt:lpstr>
      <vt:lpstr>Arial</vt:lpstr>
      <vt:lpstr>Arial Black</vt:lpstr>
      <vt:lpstr>Calibri</vt:lpstr>
      <vt:lpstr>Times New Roman</vt:lpstr>
      <vt:lpstr>Office Theme</vt:lpstr>
      <vt:lpstr>   SA2 Work Planning  Proposals </vt:lpstr>
      <vt:lpstr>Outline</vt:lpstr>
      <vt:lpstr>Current Schedule Overview (SA/CT)</vt:lpstr>
      <vt:lpstr>Jan 2020 SA2 Ad-hoc meeting </vt:lpstr>
      <vt:lpstr>Tdocs Submission Deadline</vt:lpstr>
      <vt:lpstr>SA2 Meetings Resource Usage </vt:lpstr>
      <vt:lpstr>SA2 Document handling / Meeting</vt:lpstr>
      <vt:lpstr>Rel-15/Rel-16 5GS_Ph1 maintenance</vt:lpstr>
      <vt:lpstr>Rel-16 maintenance (except 5GS_ph1)</vt:lpstr>
      <vt:lpstr>Rel-17 Work Planning Considerations</vt:lpstr>
      <vt:lpstr>Rel-17 Work Planning Considerations</vt:lpstr>
      <vt:lpstr>Rel-17 Work Planning Considerations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SA5 Status Report to SA#83  Charging Management (CH) Operation, Administration, Maintenance &amp; Provisioning (OAM&amp;P)</dc:title>
  <dc:creator>Thomas Tovinger</dc:creator>
  <cp:lastModifiedBy>Puneet Jain</cp:lastModifiedBy>
  <cp:revision>209</cp:revision>
  <dcterms:created xsi:type="dcterms:W3CDTF">2019-03-13T01:38:36Z</dcterms:created>
  <dcterms:modified xsi:type="dcterms:W3CDTF">2019-06-27T00:53:39Z</dcterms:modified>
</cp:coreProperties>
</file>